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72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78" y="-4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B0021-55F0-43D8-966B-EDE1CC1F1232}" type="datetimeFigureOut">
              <a:rPr lang="en-US" smtClean="0"/>
              <a:pPr/>
              <a:t>3/13/2012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237BF-8233-4021-9A0C-3E41322359E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9523260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B0021-55F0-43D8-966B-EDE1CC1F1232}" type="datetimeFigureOut">
              <a:rPr lang="en-US" smtClean="0"/>
              <a:pPr/>
              <a:t>3/13/2012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237BF-8233-4021-9A0C-3E41322359E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605253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B0021-55F0-43D8-966B-EDE1CC1F1232}" type="datetimeFigureOut">
              <a:rPr lang="en-US" smtClean="0"/>
              <a:pPr/>
              <a:t>3/13/2012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237BF-8233-4021-9A0C-3E41322359E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168340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B0021-55F0-43D8-966B-EDE1CC1F1232}" type="datetimeFigureOut">
              <a:rPr lang="en-US" smtClean="0"/>
              <a:pPr/>
              <a:t>3/13/2012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237BF-8233-4021-9A0C-3E41322359E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278623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B0021-55F0-43D8-966B-EDE1CC1F1232}" type="datetimeFigureOut">
              <a:rPr lang="en-US" smtClean="0"/>
              <a:pPr/>
              <a:t>3/13/2012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237BF-8233-4021-9A0C-3E41322359E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644873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B0021-55F0-43D8-966B-EDE1CC1F1232}" type="datetimeFigureOut">
              <a:rPr lang="en-US" smtClean="0"/>
              <a:pPr/>
              <a:t>3/13/2012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237BF-8233-4021-9A0C-3E41322359E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653945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B0021-55F0-43D8-966B-EDE1CC1F1232}" type="datetimeFigureOut">
              <a:rPr lang="en-US" smtClean="0"/>
              <a:pPr/>
              <a:t>3/13/2012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237BF-8233-4021-9A0C-3E41322359E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965781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B0021-55F0-43D8-966B-EDE1CC1F1232}" type="datetimeFigureOut">
              <a:rPr lang="en-US" smtClean="0"/>
              <a:pPr/>
              <a:t>3/13/2012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237BF-8233-4021-9A0C-3E41322359E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31485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B0021-55F0-43D8-966B-EDE1CC1F1232}" type="datetimeFigureOut">
              <a:rPr lang="en-US" smtClean="0"/>
              <a:pPr/>
              <a:t>3/13/2012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237BF-8233-4021-9A0C-3E41322359E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8805170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B0021-55F0-43D8-966B-EDE1CC1F1232}" type="datetimeFigureOut">
              <a:rPr lang="en-US" smtClean="0"/>
              <a:pPr/>
              <a:t>3/13/2012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237BF-8233-4021-9A0C-3E41322359E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717266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B0021-55F0-43D8-966B-EDE1CC1F1232}" type="datetimeFigureOut">
              <a:rPr lang="en-US" smtClean="0"/>
              <a:pPr/>
              <a:t>3/13/2012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237BF-8233-4021-9A0C-3E41322359E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49974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5B0021-55F0-43D8-966B-EDE1CC1F1232}" type="datetimeFigureOut">
              <a:rPr lang="en-US" smtClean="0"/>
              <a:pPr/>
              <a:t>3/13/2012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3237BF-8233-4021-9A0C-3E41322359E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19300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000" dirty="0" smtClean="0"/>
              <a:t>Welcome back!</a:t>
            </a:r>
          </a:p>
        </p:txBody>
      </p:sp>
    </p:spTree>
    <p:extLst>
      <p:ext uri="{BB962C8B-B14F-4D97-AF65-F5344CB8AC3E}">
        <p14:creationId xmlns="" xmlns:p14="http://schemas.microsoft.com/office/powerpoint/2010/main" val="1749173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609600"/>
            <a:ext cx="4819650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76200" y="457200"/>
            <a:ext cx="586740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// Graphics2</a:t>
            </a:r>
          </a:p>
          <a:p>
            <a:r>
              <a:rPr lang="en-US" sz="1400" b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Ellipse[] e = new Ellipse[20];</a:t>
            </a:r>
          </a:p>
          <a:p>
            <a:endParaRPr lang="en-US" sz="14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void setup() {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size(500, 500);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smooth();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for (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=0;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&lt;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e.length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;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++) {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float X = random(0, width);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float Y = random(0, height);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float W = random(10, 100);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float H = random(10, 100);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// Ellipses are Circles are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// stored in the same array</a:t>
            </a:r>
          </a:p>
          <a:p>
            <a:r>
              <a:rPr lang="en-US" sz="1400" b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    if (random(1.0) &lt; 0.5)</a:t>
            </a:r>
          </a:p>
          <a:p>
            <a:r>
              <a:rPr lang="en-US" sz="1400" b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      e[</a:t>
            </a:r>
            <a:r>
              <a:rPr lang="en-US" sz="1400" b="1" dirty="0" err="1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400" b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] = new Ellipse(X,Y,W,H);</a:t>
            </a:r>
          </a:p>
          <a:p>
            <a:r>
              <a:rPr lang="en-US" sz="1400" b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    else</a:t>
            </a:r>
          </a:p>
          <a:p>
            <a:r>
              <a:rPr lang="en-US" sz="1400" b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      e[</a:t>
            </a:r>
            <a:r>
              <a:rPr lang="en-US" sz="1400" b="1" dirty="0" err="1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400" b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] = new Circle(X,Y,W);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}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endParaRPr lang="en-US" sz="14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void draw() {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for (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=0;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&lt;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e.length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;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++)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e[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].draw();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76400" y="6334780"/>
            <a:ext cx="56299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i="1" dirty="0" smtClean="0"/>
              <a:t>Ellipses and Circles in the same array!</a:t>
            </a:r>
            <a:endParaRPr lang="en-US" sz="28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7609541" y="6488668"/>
            <a:ext cx="1534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Graphics2.pde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609541" y="6488668"/>
            <a:ext cx="1534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Graphics3.pde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0" y="117693"/>
            <a:ext cx="4495800" cy="67710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// Ellipse base class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class Ellipse {</a:t>
            </a:r>
          </a:p>
          <a:p>
            <a:endParaRPr lang="en-US" sz="14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float X;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float Y;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float W;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float H;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// Ellipses are always red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color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fillColor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= 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         color(255,0,0);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Ellipse(float X, float Y, 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      float W, float H)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{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this.X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= X;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this.Y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= Y;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this.W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= W;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this.H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= H;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}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void draw() {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ellipseMode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(CENTER);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fill(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fillColor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ellipse(X, Y, W, H);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}</a:t>
            </a:r>
          </a:p>
          <a:p>
            <a:endParaRPr lang="en-US" sz="14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400" b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  // Do nothing</a:t>
            </a:r>
          </a:p>
          <a:p>
            <a:r>
              <a:rPr lang="en-US" sz="1400" b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  void </a:t>
            </a:r>
            <a:r>
              <a:rPr lang="en-US" sz="1400" b="1" dirty="0" err="1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mousePressed</a:t>
            </a:r>
            <a:r>
              <a:rPr lang="en-US" sz="1400" b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() {}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267200" y="112455"/>
            <a:ext cx="48768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// Circle derived class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class Circle extends Ellipse {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Circle(float X, float Y, float D) {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super(X, Y, D, D);</a:t>
            </a:r>
          </a:p>
          <a:p>
            <a:endParaRPr lang="en-US" sz="14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// Circles are always green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fillColor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= color(0,255,0);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}</a:t>
            </a:r>
          </a:p>
          <a:p>
            <a:endParaRPr lang="en-US" sz="14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400" b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  // Change color of circle when clicked</a:t>
            </a:r>
          </a:p>
          <a:p>
            <a:r>
              <a:rPr lang="en-US" sz="1400" b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  void </a:t>
            </a:r>
            <a:r>
              <a:rPr lang="en-US" sz="1400" b="1" dirty="0" err="1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mousePressed</a:t>
            </a:r>
            <a:r>
              <a:rPr lang="en-US" sz="1400" b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() {</a:t>
            </a:r>
          </a:p>
          <a:p>
            <a:r>
              <a:rPr lang="en-US" sz="1400" b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    if (dist(</a:t>
            </a:r>
            <a:r>
              <a:rPr lang="en-US" sz="1400" b="1" dirty="0" err="1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mouseX</a:t>
            </a:r>
            <a:r>
              <a:rPr lang="en-US" sz="1400" b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400" b="1" dirty="0" err="1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mouseY</a:t>
            </a:r>
            <a:r>
              <a:rPr lang="en-US" sz="1400" b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, X, Y) &lt; 0.5*W)</a:t>
            </a:r>
          </a:p>
          <a:p>
            <a:r>
              <a:rPr lang="en-US" sz="1400" b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1400" b="1" dirty="0" err="1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fillColor</a:t>
            </a:r>
            <a:r>
              <a:rPr lang="en-US" sz="1400" b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 = color(0,0,255);</a:t>
            </a:r>
          </a:p>
          <a:p>
            <a:r>
              <a:rPr lang="en-US" sz="1400" b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  }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43400" y="4114800"/>
            <a:ext cx="4495800" cy="101566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28600" indent="-228600">
              <a:spcAft>
                <a:spcPts val="1200"/>
              </a:spcAft>
              <a:buFont typeface="Arial" pitchFamily="34" charset="0"/>
              <a:buChar char="•"/>
            </a:pPr>
            <a:r>
              <a:rPr lang="en-US" sz="2000" dirty="0" smtClean="0"/>
              <a:t>The </a:t>
            </a:r>
            <a:r>
              <a:rPr lang="en-US" sz="2000" dirty="0" err="1" smtClean="0"/>
              <a:t>mousePressed</a:t>
            </a:r>
            <a:r>
              <a:rPr lang="en-US" sz="2000" dirty="0" smtClean="0"/>
              <a:t> behavior of the Circle class </a:t>
            </a:r>
            <a:r>
              <a:rPr lang="en-US" sz="2000" b="1" dirty="0" smtClean="0"/>
              <a:t>overrides</a:t>
            </a:r>
            <a:r>
              <a:rPr lang="en-US" sz="2000" dirty="0" smtClean="0"/>
              <a:t> the default behavior of the Ellipse class.</a:t>
            </a:r>
            <a:endParaRPr lang="en-US" sz="20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609541" y="6488668"/>
            <a:ext cx="1534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Graphics3.pde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76200" y="685800"/>
            <a:ext cx="4572000" cy="477053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// Graphics3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Ellipse[] e = new Ellipse[20];</a:t>
            </a:r>
          </a:p>
          <a:p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void setup() {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size(500, 500);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smooth();</a:t>
            </a:r>
          </a:p>
          <a:p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// Stuff removed …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void draw() {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for (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=0;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&lt;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e.length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;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++)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e[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].draw();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void </a:t>
            </a:r>
            <a:r>
              <a:rPr lang="en-US" sz="1600" b="1" dirty="0" err="1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mousePressed</a:t>
            </a:r>
            <a:r>
              <a:rPr lang="en-US" sz="1600" b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() {</a:t>
            </a:r>
          </a:p>
          <a:p>
            <a:r>
              <a:rPr lang="en-US" sz="1600" b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  for (</a:t>
            </a:r>
            <a:r>
              <a:rPr lang="en-US" sz="1600" b="1" dirty="0" err="1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 err="1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600" b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=0; </a:t>
            </a:r>
            <a:r>
              <a:rPr lang="en-US" sz="1600" b="1" dirty="0" err="1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600" b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&lt;</a:t>
            </a:r>
            <a:r>
              <a:rPr lang="en-US" sz="1600" b="1" dirty="0" err="1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e.length</a:t>
            </a:r>
            <a:r>
              <a:rPr lang="en-US" sz="1600" b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; </a:t>
            </a:r>
            <a:r>
              <a:rPr lang="en-US" sz="1600" b="1" dirty="0" err="1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600" b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++)</a:t>
            </a:r>
          </a:p>
          <a:p>
            <a:r>
              <a:rPr lang="en-US" sz="1600" b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    e[</a:t>
            </a:r>
            <a:r>
              <a:rPr lang="en-US" sz="1600" b="1" dirty="0" err="1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600" b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].</a:t>
            </a:r>
            <a:r>
              <a:rPr lang="en-US" sz="1600" b="1" dirty="0" err="1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mousePressed</a:t>
            </a:r>
            <a:r>
              <a:rPr lang="en-US" sz="1600" b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();</a:t>
            </a:r>
          </a:p>
          <a:p>
            <a:r>
              <a:rPr lang="en-US" sz="1600" b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}</a:t>
            </a:r>
            <a:endParaRPr lang="en-US" sz="1600" b="1" dirty="0">
              <a:solidFill>
                <a:srgbClr val="C00000"/>
              </a:solidFill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0" y="685800"/>
            <a:ext cx="4819650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382000" cy="52117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A few more rules about inheritance …</a:t>
            </a:r>
          </a:p>
          <a:p>
            <a:pPr lvl="4"/>
            <a:endParaRPr lang="en-US" dirty="0" smtClean="0"/>
          </a:p>
          <a:p>
            <a:r>
              <a:rPr lang="en-US" dirty="0" smtClean="0"/>
              <a:t>A child’s constructor is responsible for calling the parent’s constructor</a:t>
            </a:r>
          </a:p>
          <a:p>
            <a:r>
              <a:rPr lang="en-US" dirty="0" smtClean="0"/>
              <a:t>The first line of a child’s constructor should use the </a:t>
            </a:r>
            <a:r>
              <a:rPr lang="en-US" i="1" dirty="0" smtClean="0"/>
              <a:t>super</a:t>
            </a:r>
            <a:r>
              <a:rPr lang="en-US" dirty="0" smtClean="0"/>
              <a:t> reference to call the parent’s constructor</a:t>
            </a:r>
          </a:p>
          <a:p>
            <a:r>
              <a:rPr lang="en-US" dirty="0" smtClean="0"/>
              <a:t>The </a:t>
            </a:r>
            <a:r>
              <a:rPr lang="en-US" i="1" dirty="0" smtClean="0"/>
              <a:t>super</a:t>
            </a:r>
            <a:r>
              <a:rPr lang="en-US" dirty="0" smtClean="0"/>
              <a:t> reference can also be used to reference other variables and methods defined in the parent’s class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458200" cy="342899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Use inheritance to solve our aquarium problem</a:t>
            </a:r>
          </a:p>
          <a:p>
            <a:pPr lvl="3"/>
            <a:endParaRPr lang="en-US" dirty="0" smtClean="0"/>
          </a:p>
          <a:p>
            <a:pPr lvl="1"/>
            <a:r>
              <a:rPr lang="en-US" dirty="0" smtClean="0"/>
              <a:t>The </a:t>
            </a:r>
            <a:r>
              <a:rPr lang="en-US" dirty="0" err="1" smtClean="0"/>
              <a:t>AnimatedObject</a:t>
            </a:r>
            <a:r>
              <a:rPr lang="en-US" dirty="0" smtClean="0"/>
              <a:t> class has two methods that need to be overridden.</a:t>
            </a:r>
          </a:p>
          <a:p>
            <a:pPr lvl="2"/>
            <a:r>
              <a:rPr lang="en-US" dirty="0" smtClean="0"/>
              <a:t>void display(), void </a:t>
            </a:r>
            <a:r>
              <a:rPr lang="en-US" smtClean="0"/>
              <a:t>move()</a:t>
            </a:r>
            <a:endParaRPr lang="en-US" dirty="0" smtClean="0"/>
          </a:p>
          <a:p>
            <a:pPr lvl="2"/>
            <a:endParaRPr lang="en-US" dirty="0" smtClean="0"/>
          </a:p>
          <a:p>
            <a:pPr>
              <a:buNone/>
            </a:pP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3581400" y="2971800"/>
            <a:ext cx="18288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AnimatedObject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2438400" y="4495800"/>
            <a:ext cx="17526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EmailusernameObj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609600" y="4495800"/>
            <a:ext cx="17526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DxuObj</a:t>
            </a:r>
            <a:endParaRPr lang="en-US" dirty="0"/>
          </a:p>
        </p:txBody>
      </p:sp>
      <p:cxnSp>
        <p:nvCxnSpPr>
          <p:cNvPr id="10" name="Elbow Connector 9"/>
          <p:cNvCxnSpPr>
            <a:stCxn id="4" idx="2"/>
            <a:endCxn id="5" idx="0"/>
          </p:cNvCxnSpPr>
          <p:nvPr/>
        </p:nvCxnSpPr>
        <p:spPr>
          <a:xfrm rot="5400000">
            <a:off x="3486150" y="3486150"/>
            <a:ext cx="838200" cy="1181100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Elbow Connector 10"/>
          <p:cNvCxnSpPr>
            <a:stCxn id="4" idx="2"/>
            <a:endCxn id="6" idx="0"/>
          </p:cNvCxnSpPr>
          <p:nvPr/>
        </p:nvCxnSpPr>
        <p:spPr>
          <a:xfrm rot="5400000">
            <a:off x="2571750" y="2571750"/>
            <a:ext cx="838200" cy="3009900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Elbow Connector 11"/>
          <p:cNvCxnSpPr>
            <a:stCxn id="4" idx="2"/>
          </p:cNvCxnSpPr>
          <p:nvPr/>
        </p:nvCxnSpPr>
        <p:spPr>
          <a:xfrm rot="16200000" flipH="1">
            <a:off x="4400550" y="3752850"/>
            <a:ext cx="838200" cy="647700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Elbow Connector 12"/>
          <p:cNvCxnSpPr>
            <a:stCxn id="4" idx="2"/>
          </p:cNvCxnSpPr>
          <p:nvPr/>
        </p:nvCxnSpPr>
        <p:spPr>
          <a:xfrm rot="16200000" flipH="1">
            <a:off x="5314950" y="2838450"/>
            <a:ext cx="838200" cy="2476500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7162800" y="3886200"/>
            <a:ext cx="343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…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686800" cy="5287963"/>
          </a:xfrm>
        </p:spPr>
        <p:txBody>
          <a:bodyPr/>
          <a:lstStyle/>
          <a:p>
            <a:pPr>
              <a:buNone/>
            </a:pPr>
            <a:r>
              <a:rPr lang="en-US" b="1" dirty="0" smtClean="0"/>
              <a:t>Object Oriented Programming</a:t>
            </a:r>
          </a:p>
          <a:p>
            <a:pPr lvl="5"/>
            <a:endParaRPr lang="en-US" dirty="0" smtClean="0"/>
          </a:p>
          <a:p>
            <a:pPr lvl="1"/>
            <a:r>
              <a:rPr lang="en-US" dirty="0" smtClean="0"/>
              <a:t>Encapsulation</a:t>
            </a:r>
          </a:p>
          <a:p>
            <a:pPr lvl="2"/>
            <a:r>
              <a:rPr lang="en-US" dirty="0" smtClean="0"/>
              <a:t>Classes encapsulate </a:t>
            </a:r>
            <a:r>
              <a:rPr lang="en-US" b="1" dirty="0" smtClean="0"/>
              <a:t>state</a:t>
            </a:r>
            <a:r>
              <a:rPr lang="en-US" dirty="0" smtClean="0"/>
              <a:t> (fields) and </a:t>
            </a:r>
            <a:r>
              <a:rPr lang="en-US" b="1" dirty="0" smtClean="0"/>
              <a:t>behavior</a:t>
            </a:r>
            <a:r>
              <a:rPr lang="en-US" dirty="0" smtClean="0"/>
              <a:t> (methods)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Polymorphism</a:t>
            </a:r>
          </a:p>
          <a:p>
            <a:pPr lvl="2"/>
            <a:r>
              <a:rPr lang="en-US" dirty="0" smtClean="0"/>
              <a:t>Signature Polymorphism – </a:t>
            </a:r>
            <a:r>
              <a:rPr lang="en-US" b="1" dirty="0" smtClean="0"/>
              <a:t>Overloading</a:t>
            </a:r>
          </a:p>
          <a:p>
            <a:pPr lvl="2"/>
            <a:r>
              <a:rPr lang="en-US" dirty="0" smtClean="0"/>
              <a:t>Subtype Polymorphism – </a:t>
            </a:r>
            <a:r>
              <a:rPr lang="en-US" b="1" dirty="0" smtClean="0"/>
              <a:t>Inheritance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686800" cy="5287963"/>
          </a:xfrm>
        </p:spPr>
        <p:txBody>
          <a:bodyPr/>
          <a:lstStyle/>
          <a:p>
            <a:pPr>
              <a:buNone/>
            </a:pPr>
            <a:r>
              <a:rPr lang="en-US" b="1" dirty="0" smtClean="0"/>
              <a:t>Gets and sets</a:t>
            </a:r>
          </a:p>
          <a:p>
            <a:pPr lvl="5"/>
            <a:endParaRPr lang="en-US" dirty="0" smtClean="0"/>
          </a:p>
          <a:p>
            <a:pPr lvl="1"/>
            <a:r>
              <a:rPr lang="en-US" dirty="0" smtClean="0"/>
              <a:t>Instead of accessing data fields directly</a:t>
            </a:r>
          </a:p>
          <a:p>
            <a:pPr lvl="2"/>
            <a:r>
              <a:rPr lang="en-US" dirty="0" err="1" smtClean="0"/>
              <a:t>ball.x</a:t>
            </a:r>
            <a:r>
              <a:rPr lang="en-US" dirty="0" smtClean="0"/>
              <a:t> = 5;</a:t>
            </a:r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Define methods to access them</a:t>
            </a:r>
          </a:p>
          <a:p>
            <a:pPr lvl="2"/>
            <a:r>
              <a:rPr lang="en-US" dirty="0" err="1" smtClean="0"/>
              <a:t>int</a:t>
            </a:r>
            <a:r>
              <a:rPr lang="en-US" dirty="0" smtClean="0"/>
              <a:t> </a:t>
            </a:r>
            <a:r>
              <a:rPr lang="en-US" dirty="0" err="1" smtClean="0"/>
              <a:t>getX</a:t>
            </a:r>
            <a:r>
              <a:rPr lang="en-US" dirty="0" smtClean="0"/>
              <a:t> () { return x;}</a:t>
            </a:r>
          </a:p>
          <a:p>
            <a:pPr lvl="2"/>
            <a:r>
              <a:rPr lang="en-US" dirty="0" err="1" smtClean="0"/>
              <a:t>int</a:t>
            </a:r>
            <a:r>
              <a:rPr lang="en-US" dirty="0" smtClean="0"/>
              <a:t> </a:t>
            </a:r>
            <a:r>
              <a:rPr lang="en-US" dirty="0" err="1" smtClean="0"/>
              <a:t>getFoo</a:t>
            </a:r>
            <a:r>
              <a:rPr lang="en-US" dirty="0" smtClean="0"/>
              <a:t> () { return </a:t>
            </a:r>
            <a:r>
              <a:rPr lang="en-US" dirty="0" err="1" smtClean="0"/>
              <a:t>foo</a:t>
            </a:r>
            <a:r>
              <a:rPr lang="en-US" dirty="0" smtClean="0"/>
              <a:t>;}</a:t>
            </a:r>
          </a:p>
          <a:p>
            <a:pPr lvl="2"/>
            <a:r>
              <a:rPr lang="en-US" dirty="0" smtClean="0"/>
              <a:t>void </a:t>
            </a:r>
            <a:r>
              <a:rPr lang="en-US" dirty="0" err="1" smtClean="0"/>
              <a:t>setX</a:t>
            </a:r>
            <a:r>
              <a:rPr lang="en-US" dirty="0" smtClean="0"/>
              <a:t>(</a:t>
            </a:r>
            <a:r>
              <a:rPr lang="en-US" dirty="0" err="1" smtClean="0"/>
              <a:t>int</a:t>
            </a:r>
            <a:r>
              <a:rPr lang="en-US" dirty="0" smtClean="0"/>
              <a:t> x) {</a:t>
            </a:r>
            <a:r>
              <a:rPr lang="en-US" dirty="0" err="1" smtClean="0"/>
              <a:t>this.x</a:t>
            </a:r>
            <a:r>
              <a:rPr lang="en-US" dirty="0" smtClean="0"/>
              <a:t> = x;} </a:t>
            </a:r>
          </a:p>
          <a:p>
            <a:pPr lvl="2"/>
            <a:r>
              <a:rPr lang="en-US" dirty="0" smtClean="0"/>
              <a:t>void </a:t>
            </a:r>
            <a:r>
              <a:rPr lang="en-US" dirty="0" err="1" smtClean="0"/>
              <a:t>setFoo</a:t>
            </a:r>
            <a:r>
              <a:rPr lang="en-US" dirty="0" smtClean="0"/>
              <a:t>(</a:t>
            </a:r>
            <a:r>
              <a:rPr lang="en-US" dirty="0" err="1" smtClean="0"/>
              <a:t>int</a:t>
            </a:r>
            <a:r>
              <a:rPr lang="en-US" dirty="0" smtClean="0"/>
              <a:t> </a:t>
            </a:r>
            <a:r>
              <a:rPr lang="en-US" dirty="0" err="1" smtClean="0"/>
              <a:t>foo</a:t>
            </a:r>
            <a:r>
              <a:rPr lang="en-US" dirty="0" smtClean="0"/>
              <a:t>) {this.foo = </a:t>
            </a:r>
            <a:r>
              <a:rPr lang="en-US" dirty="0" err="1" smtClean="0"/>
              <a:t>foo</a:t>
            </a:r>
            <a:r>
              <a:rPr lang="en-US" dirty="0" smtClean="0"/>
              <a:t>;} </a:t>
            </a:r>
          </a:p>
          <a:p>
            <a:pPr lvl="2"/>
            <a:r>
              <a:rPr lang="en-US" dirty="0" err="1" smtClean="0"/>
              <a:t>ball.setX</a:t>
            </a:r>
            <a:r>
              <a:rPr lang="en-US" dirty="0" smtClean="0"/>
              <a:t>(5);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/>
          <a:lstStyle/>
          <a:p>
            <a:pPr>
              <a:buNone/>
            </a:pPr>
            <a:r>
              <a:rPr lang="en-US" b="1" dirty="0" smtClean="0"/>
              <a:t>Creating a set of Graphic Object Classes</a:t>
            </a:r>
          </a:p>
          <a:p>
            <a:pPr lvl="5"/>
            <a:endParaRPr lang="en-US" dirty="0" smtClean="0"/>
          </a:p>
          <a:p>
            <a:r>
              <a:rPr lang="en-US" dirty="0" smtClean="0"/>
              <a:t>All have…</a:t>
            </a:r>
          </a:p>
          <a:p>
            <a:pPr lvl="2"/>
            <a:r>
              <a:rPr lang="en-US" dirty="0" smtClean="0"/>
              <a:t>X, Y location</a:t>
            </a:r>
          </a:p>
          <a:p>
            <a:pPr lvl="2"/>
            <a:r>
              <a:rPr lang="en-US" dirty="0" smtClean="0"/>
              <a:t>width and height fields</a:t>
            </a:r>
          </a:p>
          <a:p>
            <a:pPr lvl="2"/>
            <a:r>
              <a:rPr lang="en-US" dirty="0" smtClean="0"/>
              <a:t>fill and stroke colors</a:t>
            </a:r>
          </a:p>
          <a:p>
            <a:pPr lvl="2"/>
            <a:r>
              <a:rPr lang="en-US" dirty="0" smtClean="0"/>
              <a:t>A draw() method</a:t>
            </a:r>
          </a:p>
          <a:p>
            <a:pPr lvl="2"/>
            <a:r>
              <a:rPr lang="en-US" dirty="0" smtClean="0"/>
              <a:t>A next() method defining how they move</a:t>
            </a:r>
          </a:p>
          <a:p>
            <a:pPr lvl="2"/>
            <a:r>
              <a:rPr lang="en-US" dirty="0" smtClean="0"/>
              <a:t>…</a:t>
            </a:r>
          </a:p>
          <a:p>
            <a:r>
              <a:rPr lang="en-US" dirty="0" smtClean="0"/>
              <a:t>Implementation varies from class to class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04800" y="152400"/>
            <a:ext cx="8686800" cy="64770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b="1" dirty="0" smtClean="0"/>
              <a:t>Creating a set of Graphic Object Classes</a:t>
            </a:r>
          </a:p>
          <a:p>
            <a:pPr lvl="4"/>
            <a:endParaRPr lang="en-US" b="1" dirty="0" smtClean="0"/>
          </a:p>
          <a:p>
            <a:r>
              <a:rPr lang="en-US" dirty="0" smtClean="0"/>
              <a:t>Problems</a:t>
            </a:r>
          </a:p>
          <a:p>
            <a:pPr lvl="4"/>
            <a:endParaRPr lang="en-US" dirty="0" smtClean="0"/>
          </a:p>
          <a:p>
            <a:pPr lvl="1">
              <a:buNone/>
            </a:pPr>
            <a:r>
              <a:rPr lang="en-US" i="1" dirty="0" smtClean="0"/>
              <a:t>How would you hold all your objects?</a:t>
            </a:r>
          </a:p>
          <a:p>
            <a:pPr lvl="1"/>
            <a:r>
              <a:rPr lang="en-US" dirty="0" smtClean="0"/>
              <a:t>Array?</a:t>
            </a:r>
          </a:p>
          <a:p>
            <a:pPr lvl="1"/>
            <a:endParaRPr lang="en-US" dirty="0" smtClean="0"/>
          </a:p>
          <a:p>
            <a:pPr marL="457200" lvl="1" indent="0">
              <a:buNone/>
            </a:pPr>
            <a:r>
              <a:rPr lang="en-US" i="1" dirty="0" smtClean="0"/>
              <a:t>What if one class had extra methods or special arguments?</a:t>
            </a:r>
          </a:p>
          <a:p>
            <a:pPr marL="457200" lvl="1" indent="0">
              <a:buNone/>
            </a:pPr>
            <a:endParaRPr lang="en-US" i="1" dirty="0" smtClean="0"/>
          </a:p>
          <a:p>
            <a:pPr marL="57150" indent="0">
              <a:buNone/>
            </a:pPr>
            <a:r>
              <a:rPr lang="en-US" i="1" dirty="0" smtClean="0"/>
              <a:t>Sometimes you want to think of an object as a generic Graphic (X,Y location and draw() method)</a:t>
            </a:r>
          </a:p>
          <a:p>
            <a:pPr marL="57150" indent="0">
              <a:buNone/>
            </a:pPr>
            <a:endParaRPr lang="en-US" i="1" dirty="0" smtClean="0"/>
          </a:p>
          <a:p>
            <a:pPr marL="57150" indent="0">
              <a:buNone/>
            </a:pPr>
            <a:r>
              <a:rPr lang="en-US" i="1" dirty="0" smtClean="0"/>
              <a:t>Sometimes you want to think of an object as a specific type (extra methods, extra fields, …)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962400" y="1066800"/>
            <a:ext cx="12192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Graphic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2438400" y="2514600"/>
            <a:ext cx="12192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Ellipse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914400" y="2514600"/>
            <a:ext cx="12192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Rectangle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3962400" y="2514600"/>
            <a:ext cx="12192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Arc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5486400" y="2514600"/>
            <a:ext cx="12192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Curve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7010400" y="2514600"/>
            <a:ext cx="12192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Shape</a:t>
            </a:r>
            <a:endParaRPr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2438400" y="3886200"/>
            <a:ext cx="12192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Circle</a:t>
            </a:r>
            <a:endParaRPr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914400" y="3886200"/>
            <a:ext cx="12192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Square</a:t>
            </a:r>
            <a:endParaRPr lang="en-US" dirty="0"/>
          </a:p>
        </p:txBody>
      </p:sp>
      <p:cxnSp>
        <p:nvCxnSpPr>
          <p:cNvPr id="13" name="Elbow Connector 12"/>
          <p:cNvCxnSpPr>
            <a:stCxn id="4" idx="2"/>
            <a:endCxn id="5" idx="0"/>
          </p:cNvCxnSpPr>
          <p:nvPr/>
        </p:nvCxnSpPr>
        <p:spPr>
          <a:xfrm rot="5400000">
            <a:off x="3429000" y="1371600"/>
            <a:ext cx="762000" cy="1524000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Elbow Connector 14"/>
          <p:cNvCxnSpPr>
            <a:stCxn id="4" idx="2"/>
            <a:endCxn id="6" idx="0"/>
          </p:cNvCxnSpPr>
          <p:nvPr/>
        </p:nvCxnSpPr>
        <p:spPr>
          <a:xfrm rot="5400000">
            <a:off x="2667000" y="609600"/>
            <a:ext cx="762000" cy="3048000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Elbow Connector 16"/>
          <p:cNvCxnSpPr>
            <a:stCxn id="4" idx="2"/>
            <a:endCxn id="7" idx="0"/>
          </p:cNvCxnSpPr>
          <p:nvPr/>
        </p:nvCxnSpPr>
        <p:spPr>
          <a:xfrm rot="5400000">
            <a:off x="4191000" y="2133600"/>
            <a:ext cx="762000" cy="1588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Elbow Connector 18"/>
          <p:cNvCxnSpPr>
            <a:stCxn id="4" idx="2"/>
            <a:endCxn id="8" idx="0"/>
          </p:cNvCxnSpPr>
          <p:nvPr/>
        </p:nvCxnSpPr>
        <p:spPr>
          <a:xfrm rot="16200000" flipH="1">
            <a:off x="4953000" y="1371600"/>
            <a:ext cx="762000" cy="1524000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Elbow Connector 20"/>
          <p:cNvCxnSpPr>
            <a:stCxn id="4" idx="2"/>
            <a:endCxn id="9" idx="0"/>
          </p:cNvCxnSpPr>
          <p:nvPr/>
        </p:nvCxnSpPr>
        <p:spPr>
          <a:xfrm rot="16200000" flipH="1">
            <a:off x="5715000" y="609600"/>
            <a:ext cx="762000" cy="3048000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Elbow Connector 22"/>
          <p:cNvCxnSpPr>
            <a:stCxn id="5" idx="2"/>
            <a:endCxn id="10" idx="0"/>
          </p:cNvCxnSpPr>
          <p:nvPr/>
        </p:nvCxnSpPr>
        <p:spPr>
          <a:xfrm rot="5400000">
            <a:off x="2705100" y="3543300"/>
            <a:ext cx="685800" cy="1588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Elbow Connector 24"/>
          <p:cNvCxnSpPr>
            <a:stCxn id="6" idx="2"/>
            <a:endCxn id="11" idx="0"/>
          </p:cNvCxnSpPr>
          <p:nvPr/>
        </p:nvCxnSpPr>
        <p:spPr>
          <a:xfrm rot="5400000">
            <a:off x="1181100" y="3543300"/>
            <a:ext cx="685800" cy="1588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rot="5400000" flipH="1" flipV="1">
            <a:off x="-1828006" y="3352006"/>
            <a:ext cx="502920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 rot="16200000">
            <a:off x="-499771" y="3090573"/>
            <a:ext cx="19184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More General</a:t>
            </a:r>
            <a:endParaRPr lang="en-US" sz="2400" dirty="0"/>
          </a:p>
        </p:txBody>
      </p:sp>
      <p:sp>
        <p:nvSpPr>
          <p:cNvPr id="31" name="TextBox 30"/>
          <p:cNvSpPr txBox="1"/>
          <p:nvPr/>
        </p:nvSpPr>
        <p:spPr>
          <a:xfrm rot="5400000">
            <a:off x="7745120" y="2938173"/>
            <a:ext cx="18878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More Specific</a:t>
            </a:r>
            <a:endParaRPr lang="en-US" sz="2400" dirty="0"/>
          </a:p>
        </p:txBody>
      </p:sp>
      <p:cxnSp>
        <p:nvCxnSpPr>
          <p:cNvPr id="35" name="Straight Arrow Connector 34"/>
          <p:cNvCxnSpPr/>
          <p:nvPr/>
        </p:nvCxnSpPr>
        <p:spPr>
          <a:xfrm rot="5400000">
            <a:off x="5868194" y="3428206"/>
            <a:ext cx="502920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2709998" y="228600"/>
            <a:ext cx="39051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/>
              <a:t>Graphic Object Hierarchy</a:t>
            </a:r>
            <a:endParaRPr lang="en-US" sz="2800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5257800" y="1066800"/>
            <a:ext cx="18169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X,Y fields</a:t>
            </a:r>
          </a:p>
          <a:p>
            <a:r>
              <a:rPr lang="en-US" dirty="0" smtClean="0"/>
              <a:t>draw() method …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3657600" y="3962400"/>
            <a:ext cx="10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diameter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533400" y="6172200"/>
            <a:ext cx="79017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i="1" dirty="0" smtClean="0"/>
              <a:t>Inheritance gives you a way to relate your objects in a hierarchical manner</a:t>
            </a:r>
            <a:endParaRPr lang="en-US" sz="2000" i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457200"/>
            <a:ext cx="8915400" cy="5668963"/>
          </a:xfrm>
        </p:spPr>
        <p:txBody>
          <a:bodyPr/>
          <a:lstStyle/>
          <a:p>
            <a:pPr>
              <a:buNone/>
            </a:pPr>
            <a:r>
              <a:rPr lang="en-US" b="1" dirty="0" smtClean="0"/>
              <a:t>Inheritance</a:t>
            </a:r>
          </a:p>
          <a:p>
            <a:pPr lvl="5"/>
            <a:endParaRPr lang="en-US" b="1" dirty="0" smtClean="0"/>
          </a:p>
          <a:p>
            <a:r>
              <a:rPr lang="en-US" sz="2800" b="1" dirty="0" err="1" smtClean="0"/>
              <a:t>Superclass</a:t>
            </a:r>
            <a:r>
              <a:rPr lang="en-US" sz="2800" b="1" dirty="0" smtClean="0"/>
              <a:t> (base class)</a:t>
            </a:r>
            <a:r>
              <a:rPr lang="en-US" sz="2800" dirty="0" smtClean="0"/>
              <a:t> – higher in the hierarchy</a:t>
            </a:r>
          </a:p>
          <a:p>
            <a:r>
              <a:rPr lang="en-US" sz="2800" b="1" dirty="0" smtClean="0"/>
              <a:t>Subclass (child class)</a:t>
            </a:r>
            <a:r>
              <a:rPr lang="en-US" sz="2800" dirty="0" smtClean="0"/>
              <a:t> – lower in the hierarchy</a:t>
            </a:r>
          </a:p>
          <a:p>
            <a:r>
              <a:rPr lang="en-US" sz="2800" dirty="0" smtClean="0"/>
              <a:t>A subclass is </a:t>
            </a:r>
            <a:r>
              <a:rPr lang="en-US" sz="2800" b="1" dirty="0" smtClean="0"/>
              <a:t>derived from </a:t>
            </a:r>
            <a:r>
              <a:rPr lang="en-US" sz="2800" dirty="0" smtClean="0"/>
              <a:t>from a </a:t>
            </a:r>
            <a:r>
              <a:rPr lang="en-US" sz="2800" dirty="0" err="1" smtClean="0"/>
              <a:t>superclass</a:t>
            </a:r>
            <a:endParaRPr lang="en-US" sz="2800" dirty="0" smtClean="0"/>
          </a:p>
          <a:p>
            <a:r>
              <a:rPr lang="en-US" sz="2800" dirty="0" smtClean="0"/>
              <a:t>Subclasses </a:t>
            </a:r>
            <a:r>
              <a:rPr lang="en-US" sz="2800" b="1" dirty="0" smtClean="0"/>
              <a:t>inherit</a:t>
            </a:r>
            <a:r>
              <a:rPr lang="en-US" sz="2800" dirty="0" smtClean="0"/>
              <a:t> the </a:t>
            </a:r>
            <a:r>
              <a:rPr lang="en-US" sz="2800" b="1" dirty="0" smtClean="0"/>
              <a:t>fields</a:t>
            </a:r>
            <a:r>
              <a:rPr lang="en-US" sz="2800" dirty="0" smtClean="0"/>
              <a:t> and </a:t>
            </a:r>
            <a:r>
              <a:rPr lang="en-US" sz="2800" b="1" dirty="0" smtClean="0"/>
              <a:t>methods</a:t>
            </a:r>
            <a:r>
              <a:rPr lang="en-US" sz="2800" dirty="0" smtClean="0"/>
              <a:t> of their </a:t>
            </a:r>
            <a:r>
              <a:rPr lang="en-US" sz="2800" dirty="0" err="1" smtClean="0"/>
              <a:t>superclass</a:t>
            </a:r>
            <a:r>
              <a:rPr lang="en-US" sz="2800" dirty="0" smtClean="0"/>
              <a:t>.</a:t>
            </a:r>
          </a:p>
          <a:p>
            <a:pPr lvl="1"/>
            <a:r>
              <a:rPr lang="en-US" sz="2400" dirty="0" smtClean="0"/>
              <a:t>I.e. subclasses automatically </a:t>
            </a:r>
            <a:r>
              <a:rPr lang="en-US" sz="2400" b="1" dirty="0" smtClean="0"/>
              <a:t>"get" </a:t>
            </a:r>
            <a:r>
              <a:rPr lang="en-US" sz="2400" dirty="0" smtClean="0"/>
              <a:t>stuff in </a:t>
            </a:r>
            <a:r>
              <a:rPr lang="en-US" sz="2400" dirty="0" err="1" smtClean="0"/>
              <a:t>superclasses</a:t>
            </a:r>
            <a:endParaRPr lang="en-US" sz="2400" dirty="0" smtClean="0"/>
          </a:p>
          <a:p>
            <a:r>
              <a:rPr lang="en-US" sz="2800" dirty="0" smtClean="0"/>
              <a:t>Subclasses can </a:t>
            </a:r>
            <a:r>
              <a:rPr lang="en-US" sz="2800" b="1" dirty="0" smtClean="0"/>
              <a:t>override</a:t>
            </a:r>
            <a:r>
              <a:rPr lang="en-US" sz="2800" dirty="0" smtClean="0"/>
              <a:t> a </a:t>
            </a:r>
            <a:r>
              <a:rPr lang="en-US" sz="2800" dirty="0" err="1" smtClean="0"/>
              <a:t>superclass</a:t>
            </a:r>
            <a:r>
              <a:rPr lang="en-US" sz="2800" dirty="0" smtClean="0"/>
              <a:t> method by redefining it.</a:t>
            </a:r>
          </a:p>
          <a:p>
            <a:pPr lvl="1"/>
            <a:r>
              <a:rPr lang="en-US" sz="2400" dirty="0" smtClean="0"/>
              <a:t>They can replace anything by redefining locally</a:t>
            </a:r>
            <a:endParaRPr lang="en-US" sz="2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117693"/>
            <a:ext cx="449580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// Ellipse base class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class Ellipse {</a:t>
            </a:r>
          </a:p>
          <a:p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float X;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float Y;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float W;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float H;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// Ellipses are always red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color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fillColor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= 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        color(255,0,0);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Ellipse(float X, float Y, 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     float W, float H)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{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600" b="1" dirty="0" err="1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this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.X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= X;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600" b="1" dirty="0" err="1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this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.Y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= Y;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600" b="1" dirty="0" err="1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this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.W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= W;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600" b="1" dirty="0" err="1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this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.H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= H;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}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void draw() {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ellipseMode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(CENTER);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fill(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fillColor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ellipse(X, Y, W, H);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}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en-US" sz="16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267200" y="112455"/>
            <a:ext cx="48768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// Circle derived class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class Circle </a:t>
            </a:r>
            <a:r>
              <a:rPr lang="en-US" sz="1600" b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extends Ellipse 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Circle(float X, float Y, float D) {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600" b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super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(X, Y, D, D);</a:t>
            </a:r>
          </a:p>
          <a:p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// Circles are </a:t>
            </a:r>
            <a:r>
              <a:rPr lang="en-US" sz="1600" smtClean="0">
                <a:latin typeface="Courier New" pitchFamily="49" charset="0"/>
                <a:cs typeface="Courier New" pitchFamily="49" charset="0"/>
              </a:rPr>
              <a:t>always green</a:t>
            </a:r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fillColor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= color(0,255,0);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}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en-US" sz="16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43400" y="2819400"/>
            <a:ext cx="4495800" cy="363176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28600" indent="-228600">
              <a:spcAft>
                <a:spcPts val="1200"/>
              </a:spcAft>
              <a:buFont typeface="Arial" pitchFamily="34" charset="0"/>
              <a:buChar char="•"/>
            </a:pPr>
            <a:r>
              <a:rPr lang="en-US" sz="2000" dirty="0" smtClean="0"/>
              <a:t>The </a:t>
            </a:r>
            <a:r>
              <a:rPr lang="en-US" sz="2000" b="1" dirty="0" smtClean="0"/>
              <a:t>extends</a:t>
            </a:r>
            <a:r>
              <a:rPr lang="en-US" sz="2000" dirty="0" smtClean="0"/>
              <a:t> keyword creates hierarchical relationship between classes.</a:t>
            </a:r>
          </a:p>
          <a:p>
            <a:pPr marL="228600" indent="-228600">
              <a:spcAft>
                <a:spcPts val="1200"/>
              </a:spcAft>
              <a:buFont typeface="Arial" pitchFamily="34" charset="0"/>
              <a:buChar char="•"/>
            </a:pPr>
            <a:r>
              <a:rPr lang="en-US" sz="2000" dirty="0" smtClean="0"/>
              <a:t>The Circle class gets all fields and methods of the Ellipse class, automatically.</a:t>
            </a:r>
          </a:p>
          <a:p>
            <a:pPr marL="228600" indent="-228600">
              <a:spcAft>
                <a:spcPts val="1200"/>
              </a:spcAft>
              <a:buFont typeface="Arial" pitchFamily="34" charset="0"/>
              <a:buChar char="•"/>
            </a:pPr>
            <a:r>
              <a:rPr lang="en-US" sz="2000" dirty="0" smtClean="0"/>
              <a:t>The </a:t>
            </a:r>
            <a:r>
              <a:rPr lang="en-US" sz="2000" b="1" dirty="0" smtClean="0"/>
              <a:t>super</a:t>
            </a:r>
            <a:r>
              <a:rPr lang="en-US" sz="2000" dirty="0" smtClean="0"/>
              <a:t> keyword refers to the base class in the relationship.</a:t>
            </a:r>
          </a:p>
          <a:p>
            <a:pPr marL="228600" indent="-228600">
              <a:spcAft>
                <a:spcPts val="1200"/>
              </a:spcAft>
              <a:buFont typeface="Arial" pitchFamily="34" charset="0"/>
              <a:buChar char="•"/>
            </a:pPr>
            <a:r>
              <a:rPr lang="en-US" sz="2000" dirty="0" smtClean="0"/>
              <a:t>The </a:t>
            </a:r>
            <a:r>
              <a:rPr lang="en-US" sz="2000" b="1" dirty="0" smtClean="0"/>
              <a:t>this</a:t>
            </a:r>
            <a:r>
              <a:rPr lang="en-US" sz="2000" dirty="0" smtClean="0"/>
              <a:t> keyword refers to the object itself.</a:t>
            </a:r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7726561" y="6488668"/>
            <a:ext cx="14174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Graphics.pde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726561" y="6488668"/>
            <a:ext cx="14174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Graphics.pde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533400" y="381000"/>
            <a:ext cx="5943600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// Graphics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Ellipse e = new Ellipse(150, 250, 150, 50);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Circle c = new Circle(350, 250, 75);</a:t>
            </a:r>
          </a:p>
          <a:p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void setup() {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size(500, 500);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smooth();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void draw() {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e.draw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();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c.draw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();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en-US" sz="1600" dirty="0"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800" y="1447800"/>
            <a:ext cx="4819650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1028</TotalTime>
  <Words>1018</Words>
  <Application>Microsoft Office PowerPoint</Application>
  <PresentationFormat>On-screen Show (4:3)</PresentationFormat>
  <Paragraphs>234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dxu</cp:lastModifiedBy>
  <cp:revision>85</cp:revision>
  <dcterms:created xsi:type="dcterms:W3CDTF">2011-03-20T23:25:59Z</dcterms:created>
  <dcterms:modified xsi:type="dcterms:W3CDTF">2012-03-13T20:39:00Z</dcterms:modified>
</cp:coreProperties>
</file>