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257" r:id="rId2"/>
    <p:sldId id="275" r:id="rId3"/>
    <p:sldId id="286" r:id="rId4"/>
    <p:sldId id="282" r:id="rId5"/>
    <p:sldId id="284" r:id="rId6"/>
    <p:sldId id="279" r:id="rId7"/>
    <p:sldId id="280" r:id="rId8"/>
    <p:sldId id="283" r:id="rId9"/>
    <p:sldId id="285" r:id="rId10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FB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4" autoAdjust="0"/>
    <p:restoredTop sz="99307" autoAdjust="0"/>
  </p:normalViewPr>
  <p:slideViewPr>
    <p:cSldViewPr>
      <p:cViewPr varScale="1">
        <p:scale>
          <a:sx n="84" d="100"/>
          <a:sy n="84" d="100"/>
        </p:scale>
        <p:origin x="-78" y="-5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318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2B4583-BF58-4ABB-9736-3AF54257BBBE}" type="datetimeFigureOut">
              <a:rPr lang="en-US" smtClean="0"/>
              <a:t>2/9/2012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F80E49-E500-490F-90E1-6DBFECC0A62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CA27077C-7184-47F5-9948-F0F162FE98EC}" type="datetimeFigureOut">
              <a:rPr lang="en-US"/>
              <a:pPr>
                <a:defRPr/>
              </a:pPr>
              <a:t>2/9/2012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DE06E3E4-4A74-4F98-8103-B0FA4B80C7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5487B-9ED7-49D0-965A-2A45D4D65D1E}" type="datetimeFigureOut">
              <a:rPr lang="en-US"/>
              <a:pPr>
                <a:defRPr/>
              </a:pPr>
              <a:t>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D9596-F0AF-405C-B0B5-52EDB42BB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0DCBF-8138-4E2C-8693-91C7B06E3607}" type="datetimeFigureOut">
              <a:rPr lang="en-US"/>
              <a:pPr>
                <a:defRPr/>
              </a:pPr>
              <a:t>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C58C7-CEE3-4DFB-821B-CFC5816DB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F23E3-F60E-4EAC-9A1E-337AB4EA36F4}" type="datetimeFigureOut">
              <a:rPr lang="en-US"/>
              <a:pPr>
                <a:defRPr/>
              </a:pPr>
              <a:t>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05ACF-C3F4-4D88-8384-FE35ECBC6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8C173-14E9-465C-878F-0D7D50116B87}" type="datetimeFigureOut">
              <a:rPr lang="en-US"/>
              <a:pPr>
                <a:defRPr/>
              </a:pPr>
              <a:t>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61E52-5F87-44B8-BFD1-8A0D2F0502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827FD-3927-4B1E-B5BE-586C62881C0E}" type="datetimeFigureOut">
              <a:rPr lang="en-US"/>
              <a:pPr>
                <a:defRPr/>
              </a:pPr>
              <a:t>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FBD62-F7F0-4738-AC48-2DC062DFFE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90600"/>
            <a:ext cx="4038600" cy="5135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038600" cy="5135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6A640-9C1E-4719-B9CC-FA11DDA83702}" type="datetimeFigureOut">
              <a:rPr lang="en-US"/>
              <a:pPr>
                <a:defRPr/>
              </a:pPr>
              <a:t>2/9/2012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C7726-8614-4FFB-B38C-796051A04D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AAFC5-B501-4A9B-8D75-E655FBDDEB08}" type="datetimeFigureOut">
              <a:rPr lang="en-US"/>
              <a:pPr>
                <a:defRPr/>
              </a:pPr>
              <a:t>2/9/2012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73848-D688-44F9-AD61-5169A18EF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98D91-963B-44C1-B030-0233E411F7EC}" type="datetimeFigureOut">
              <a:rPr lang="en-US"/>
              <a:pPr>
                <a:defRPr/>
              </a:pPr>
              <a:t>2/9/2012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8A1AF-B3F1-487C-85B6-95E2B99F42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9117E-D8A6-4074-94FB-3265F9E229EB}" type="datetimeFigureOut">
              <a:rPr lang="en-US"/>
              <a:pPr>
                <a:defRPr/>
              </a:pPr>
              <a:t>2/9/2012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082B9-28B1-48E3-AB46-29B93B5B2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F9439-4F22-44D3-A537-648C65183E32}" type="datetimeFigureOut">
              <a:rPr lang="en-US"/>
              <a:pPr>
                <a:defRPr/>
              </a:pPr>
              <a:t>2/9/2012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E0E50-8FA2-4F28-BA0C-CB255F9D64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27EAB-C3D5-42A9-BC2E-1B49D9E4E295}" type="datetimeFigureOut">
              <a:rPr lang="en-US"/>
              <a:pPr>
                <a:defRPr/>
              </a:pPr>
              <a:t>2/9/2012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EF518-1DE1-40FC-8D54-DD847EC1D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90600"/>
            <a:ext cx="8229600" cy="513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325E465-ED08-4774-B8E4-D3CCB75594C3}" type="datetimeFigureOut">
              <a:rPr lang="en-US"/>
              <a:pPr>
                <a:defRPr/>
              </a:pPr>
              <a:t>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DB3351D-10F0-47C2-B2C1-F3286C91DC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Review</a:t>
            </a:r>
          </a:p>
        </p:txBody>
      </p:sp>
      <p:sp>
        <p:nvSpPr>
          <p:cNvPr id="307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Variable Scope and Lifetime</a:t>
            </a:r>
          </a:p>
          <a:p>
            <a:pPr eaLnBrk="1" hangingPunct="1"/>
            <a:r>
              <a:rPr lang="en-US" dirty="0" smtClean="0"/>
              <a:t>Trigonometry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Oriented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Objects are </a:t>
            </a:r>
            <a:r>
              <a:rPr lang="en-US" u="sng" dirty="0" smtClean="0"/>
              <a:t>software bundles</a:t>
            </a:r>
            <a:r>
              <a:rPr lang="en-US" dirty="0" smtClean="0"/>
              <a:t> that wrap up all semantically related variables and functions.</a:t>
            </a:r>
          </a:p>
          <a:p>
            <a:pPr lvl="2"/>
            <a:r>
              <a:rPr lang="en-US" dirty="0" smtClean="0"/>
              <a:t>Object variables are called </a:t>
            </a:r>
            <a:r>
              <a:rPr lang="en-US" u="sng" dirty="0" smtClean="0"/>
              <a:t>fields</a:t>
            </a:r>
          </a:p>
          <a:p>
            <a:pPr lvl="2"/>
            <a:r>
              <a:rPr lang="en-US" dirty="0" smtClean="0"/>
              <a:t>Object functions are called </a:t>
            </a:r>
            <a:r>
              <a:rPr lang="en-US" u="sng" dirty="0" smtClean="0"/>
              <a:t>methods</a:t>
            </a:r>
            <a:endParaRPr lang="en-US" dirty="0" smtClean="0"/>
          </a:p>
          <a:p>
            <a:r>
              <a:rPr lang="en-US" dirty="0" smtClean="0"/>
              <a:t>Objects can be </a:t>
            </a:r>
            <a:r>
              <a:rPr lang="en-US" u="sng" dirty="0" smtClean="0"/>
              <a:t>created</a:t>
            </a:r>
            <a:r>
              <a:rPr lang="en-US" dirty="0" smtClean="0"/>
              <a:t>, </a:t>
            </a:r>
            <a:r>
              <a:rPr lang="en-US" u="sng" dirty="0" smtClean="0"/>
              <a:t>named</a:t>
            </a:r>
            <a:r>
              <a:rPr lang="en-US" dirty="0" smtClean="0"/>
              <a:t> and </a:t>
            </a:r>
            <a:r>
              <a:rPr lang="en-US" u="sng" dirty="0" smtClean="0"/>
              <a:t>referenced</a:t>
            </a:r>
            <a:r>
              <a:rPr lang="en-US" dirty="0" smtClean="0"/>
              <a:t> with variables</a:t>
            </a:r>
          </a:p>
          <a:p>
            <a:pPr lvl="2"/>
            <a:r>
              <a:rPr lang="en-US" dirty="0" smtClean="0"/>
              <a:t>Very similar to standard data types</a:t>
            </a:r>
          </a:p>
          <a:p>
            <a:r>
              <a:rPr lang="en-US" dirty="0" smtClean="0"/>
              <a:t>An object's individual fields and methods are accessed using syntax called </a:t>
            </a:r>
            <a:r>
              <a:rPr lang="en-US" u="sng" dirty="0" smtClean="0"/>
              <a:t>dot-notation</a:t>
            </a:r>
            <a:endParaRPr lang="en-US" u="sn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Class/Object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r>
              <a:rPr lang="en-US" dirty="0" smtClean="0"/>
              <a:t>Keyword class</a:t>
            </a:r>
          </a:p>
          <a:p>
            <a:r>
              <a:rPr lang="en-US" dirty="0" smtClean="0"/>
              <a:t>Data fields ( class variables)</a:t>
            </a:r>
          </a:p>
          <a:p>
            <a:r>
              <a:rPr lang="en-US" dirty="0" smtClean="0"/>
              <a:t>Constructor</a:t>
            </a:r>
          </a:p>
          <a:p>
            <a:r>
              <a:rPr lang="en-US" dirty="0" smtClean="0"/>
              <a:t>Methods (class functions)</a:t>
            </a:r>
          </a:p>
          <a:p>
            <a:pPr lvl="1"/>
            <a:r>
              <a:rPr lang="en-US" dirty="0" smtClean="0"/>
              <a:t>update</a:t>
            </a:r>
          </a:p>
          <a:p>
            <a:pPr lvl="1"/>
            <a:r>
              <a:rPr lang="en-US" dirty="0" smtClean="0"/>
              <a:t>move</a:t>
            </a:r>
          </a:p>
          <a:p>
            <a:pPr lvl="1"/>
            <a:r>
              <a:rPr lang="en-US" dirty="0" smtClean="0"/>
              <a:t>display/draw</a:t>
            </a:r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5105400" y="972264"/>
            <a:ext cx="327660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class Point {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// Fields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x;	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y;     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Color c;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// Constructor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Point() {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x = 0;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y = 0;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c = Color(255, 255, 255);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// Methods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void update() {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void display() {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noStroke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fill(c);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ellipse(x, y, 10, 10);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New Objects with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create a new instance of an object, use the </a:t>
            </a:r>
            <a:r>
              <a:rPr lang="en-US" b="1" i="1" dirty="0" smtClean="0"/>
              <a:t>new</a:t>
            </a:r>
            <a:r>
              <a:rPr lang="en-US" dirty="0" smtClean="0"/>
              <a:t> keyword and call the object Constructor</a:t>
            </a:r>
          </a:p>
          <a:p>
            <a:pPr lvl="3"/>
            <a:endParaRPr lang="en-US" dirty="0" smtClean="0"/>
          </a:p>
          <a:p>
            <a:pPr lvl="1"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MyObjectName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ob =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MyObjectName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endParaRPr lang="en-US" dirty="0" smtClean="0"/>
          </a:p>
          <a:p>
            <a:pPr lvl="1"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Point p1 = new Point();</a:t>
            </a:r>
          </a:p>
          <a:p>
            <a:pPr lvl="1"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Point p2 = new Point();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Constructor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r>
              <a:rPr lang="en-US" dirty="0" smtClean="0"/>
              <a:t>A special function that always carries the same name as the class itself.</a:t>
            </a:r>
          </a:p>
          <a:p>
            <a:r>
              <a:rPr lang="en-US" dirty="0" smtClean="0"/>
              <a:t>Called automatically at the creation/instantiation of an object.</a:t>
            </a:r>
          </a:p>
          <a:p>
            <a:r>
              <a:rPr lang="en-US" dirty="0" smtClean="0"/>
              <a:t>Used to initialize all of the objects variables.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Your Own Objects with Classes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295400"/>
            <a:ext cx="80772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// Defining a new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class of object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i="1" dirty="0" err="1" smtClean="0">
                <a:latin typeface="Courier New" pitchFamily="49" charset="0"/>
                <a:cs typeface="Courier New" pitchFamily="49" charset="0"/>
              </a:rPr>
              <a:t>MyObjectName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// 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All field variable declarations go here;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// Define a special function-like statement called 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// the class's </a:t>
            </a:r>
            <a:r>
              <a:rPr lang="en-US" sz="1600" b="1" i="1" u="sng" dirty="0" smtClean="0">
                <a:latin typeface="Courier New" pitchFamily="49" charset="0"/>
                <a:cs typeface="Courier New" pitchFamily="49" charset="0"/>
              </a:rPr>
              <a:t>Constructor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// It's name is same as object class name,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// with no return value.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i="1" dirty="0" err="1" smtClean="0">
                <a:latin typeface="Courier New" pitchFamily="49" charset="0"/>
                <a:cs typeface="Courier New" pitchFamily="49" charset="0"/>
              </a:rPr>
              <a:t>MyObjectName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i="1" dirty="0" smtClean="0">
                <a:latin typeface="Courier New" pitchFamily="49" charset="0"/>
                <a:cs typeface="Courier New" pitchFamily="49" charset="0"/>
              </a:rPr>
              <a:t> optional arguments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// 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Perform all initialization here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// 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Declare all method functions here.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228600"/>
            <a:ext cx="74676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// A Ball Class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class Ball {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// Fields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w;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h; // width and height of ball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float x;      // x position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float y;      // y position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float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spdX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;   // x velocity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float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spdY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;   // y velocity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float gravity = .03;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// Constructor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Ball() {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w = h = 20;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x = random(0, width/2); y = random(10, 20);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spdX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= random(0.5, 1.3);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spdY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// Methods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void update() {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x +=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spdX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spdY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+= gravity;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y +=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spdY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// Bounce off walls and floor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if (x + w/2 &gt; width || x – w/2  &lt; 0)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spdX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= -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spdX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if (y + h/2 &gt; height || y - h/2 &lt; 0)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spdY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= -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spdY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void display() {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ellipse( x, y, w, h);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Your Own Object with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6637"/>
            <a:ext cx="8229600" cy="5135563"/>
          </a:xfrm>
        </p:spPr>
        <p:txBody>
          <a:bodyPr/>
          <a:lstStyle/>
          <a:p>
            <a:pPr>
              <a:lnSpc>
                <a:spcPts val="4000"/>
              </a:lnSpc>
            </a:pPr>
            <a:r>
              <a:rPr lang="en-US" dirty="0" smtClean="0"/>
              <a:t>Classes are blueprints or </a:t>
            </a:r>
            <a:r>
              <a:rPr lang="en-US" u="sng" dirty="0" smtClean="0"/>
              <a:t>prototypes</a:t>
            </a:r>
            <a:r>
              <a:rPr lang="en-US" dirty="0" smtClean="0"/>
              <a:t> for new objects</a:t>
            </a:r>
          </a:p>
          <a:p>
            <a:pPr>
              <a:lnSpc>
                <a:spcPts val="4000"/>
              </a:lnSpc>
            </a:pPr>
            <a:r>
              <a:rPr lang="en-US" dirty="0" smtClean="0"/>
              <a:t>Classes define all </a:t>
            </a:r>
            <a:r>
              <a:rPr lang="en-US" u="sng" dirty="0" smtClean="0"/>
              <a:t>field</a:t>
            </a:r>
            <a:r>
              <a:rPr lang="en-US" dirty="0" smtClean="0"/>
              <a:t> and </a:t>
            </a:r>
            <a:r>
              <a:rPr lang="en-US" u="sng" dirty="0" smtClean="0"/>
              <a:t>method</a:t>
            </a:r>
            <a:r>
              <a:rPr lang="en-US" dirty="0" smtClean="0"/>
              <a:t> </a:t>
            </a:r>
            <a:r>
              <a:rPr lang="en-US" u="sng" dirty="0" smtClean="0"/>
              <a:t>declarations</a:t>
            </a:r>
          </a:p>
          <a:p>
            <a:pPr lvl="2">
              <a:lnSpc>
                <a:spcPts val="4000"/>
              </a:lnSpc>
              <a:buNone/>
            </a:pPr>
            <a:r>
              <a:rPr lang="en-US" dirty="0" smtClean="0"/>
              <a:t>… which are repeated for each new object created</a:t>
            </a:r>
          </a:p>
          <a:p>
            <a:pPr>
              <a:lnSpc>
                <a:spcPts val="4000"/>
              </a:lnSpc>
            </a:pPr>
            <a:r>
              <a:rPr lang="en-US" dirty="0" smtClean="0"/>
              <a:t>Classes </a:t>
            </a:r>
            <a:r>
              <a:rPr lang="en-US" u="sng" dirty="0" smtClean="0"/>
              <a:t>DO NOT set the data values</a:t>
            </a:r>
            <a:r>
              <a:rPr lang="en-US" dirty="0" smtClean="0"/>
              <a:t> stored in fields</a:t>
            </a:r>
          </a:p>
          <a:p>
            <a:pPr lvl="2">
              <a:lnSpc>
                <a:spcPts val="4000"/>
              </a:lnSpc>
              <a:buNone/>
            </a:pPr>
            <a:r>
              <a:rPr lang="en-US" dirty="0" smtClean="0"/>
              <a:t>… but they likely determine how</a:t>
            </a:r>
          </a:p>
          <a:p>
            <a:pPr>
              <a:lnSpc>
                <a:spcPts val="4000"/>
              </a:lnSpc>
            </a:pPr>
            <a:r>
              <a:rPr lang="en-US" dirty="0" smtClean="0"/>
              <a:t>Using a class to create a new object is called </a:t>
            </a:r>
            <a:r>
              <a:rPr lang="en-US" i="1" u="sng" dirty="0" smtClean="0"/>
              <a:t>instantiating</a:t>
            </a:r>
            <a:r>
              <a:rPr lang="en-US" dirty="0" smtClean="0"/>
              <a:t> an object</a:t>
            </a:r>
          </a:p>
          <a:p>
            <a:pPr lvl="2">
              <a:lnSpc>
                <a:spcPts val="4000"/>
              </a:lnSpc>
              <a:buNone/>
            </a:pPr>
            <a:r>
              <a:rPr lang="en-US" dirty="0" smtClean="0"/>
              <a:t>… creating a new object </a:t>
            </a:r>
            <a:r>
              <a:rPr lang="en-US" u="sng" dirty="0" smtClean="0"/>
              <a:t>instance</a:t>
            </a:r>
            <a:r>
              <a:rPr lang="en-US" dirty="0" smtClean="0"/>
              <a:t> of the class</a:t>
            </a:r>
          </a:p>
          <a:p>
            <a:pPr>
              <a:lnSpc>
                <a:spcPts val="4000"/>
              </a:lnSpc>
            </a:pPr>
            <a:r>
              <a:rPr lang="en-US" dirty="0" smtClean="0"/>
              <a:t>Classes often model real-world items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 overloading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r>
              <a:rPr lang="en-US" dirty="0" smtClean="0"/>
              <a:t>Constructors can take arguments.</a:t>
            </a:r>
          </a:p>
          <a:p>
            <a:r>
              <a:rPr lang="en-US" dirty="0" smtClean="0"/>
              <a:t>More than one constructor can be written for a class.</a:t>
            </a:r>
          </a:p>
          <a:p>
            <a:r>
              <a:rPr lang="en-US" dirty="0" smtClean="0"/>
              <a:t>As long as they are differentiable in the number/type of parameters they take.</a:t>
            </a:r>
          </a:p>
          <a:p>
            <a:r>
              <a:rPr lang="en-US" dirty="0" smtClean="0"/>
              <a:t>There is a default constructor even if you don’t write one – it doesn’t do anything though.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1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Office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03</Template>
  <TotalTime>1243</TotalTime>
  <Words>560</Words>
  <Application>Microsoft Office PowerPoint</Application>
  <PresentationFormat>On-screen Show (4:3)</PresentationFormat>
  <Paragraphs>120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1_Office Theme</vt:lpstr>
      <vt:lpstr>Review</vt:lpstr>
      <vt:lpstr>Object Oriented Programming</vt:lpstr>
      <vt:lpstr>Class/Object</vt:lpstr>
      <vt:lpstr>Creating New Objects with Classes</vt:lpstr>
      <vt:lpstr>The Constructor</vt:lpstr>
      <vt:lpstr>Defining Your Own Objects with Classes</vt:lpstr>
      <vt:lpstr>Slide 7</vt:lpstr>
      <vt:lpstr>Defining Your Own Object with Classes</vt:lpstr>
      <vt:lpstr>Constructor overloading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dxu</cp:lastModifiedBy>
  <cp:revision>95</cp:revision>
  <dcterms:created xsi:type="dcterms:W3CDTF">2011-01-09T01:48:34Z</dcterms:created>
  <dcterms:modified xsi:type="dcterms:W3CDTF">2012-02-09T21:13:27Z</dcterms:modified>
</cp:coreProperties>
</file>