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72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2326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0525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834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786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487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539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6578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148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051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172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997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B0021-55F0-43D8-966B-EDE1CC1F1232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930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Welcome back!</a:t>
            </a:r>
          </a:p>
        </p:txBody>
      </p:sp>
    </p:spTree>
    <p:extLst>
      <p:ext uri="{BB962C8B-B14F-4D97-AF65-F5344CB8AC3E}">
        <p14:creationId xmlns="" xmlns:p14="http://schemas.microsoft.com/office/powerpoint/2010/main" val="174917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6096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" y="457200"/>
            <a:ext cx="5867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 Graphics2</a:t>
            </a: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Ellipse[] e = new Ellipse[20];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size(500, 500);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smooth();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e.length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float X = random(0, width);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float Y = random(0, height);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float W = random(10, 100);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float H = random(10, 100);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// Ellipses are Circles are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// stored in the same array</a:t>
            </a: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if (random(1.0) &lt; 0.5)</a:t>
            </a: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e[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] = new Ellipse(X,Y,W,H);</a:t>
            </a: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e[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] = new Circle(X,Y,W);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void draw()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e.length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e[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].draw();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6334780"/>
            <a:ext cx="56299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/>
              <a:t>Ellipses and Circles in the same array!</a:t>
            </a:r>
            <a:endParaRPr lang="en-US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7609541" y="6488668"/>
            <a:ext cx="1534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Graphics2.pde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09541" y="6488668"/>
            <a:ext cx="1534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Graphics3.pde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17693"/>
            <a:ext cx="44958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 Ellipse base class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class Ellipse {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float X;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float Y;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float W;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float H;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// Ellipses are always red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color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fillColor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color(255,0,0);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Ellipse(float X, float Y,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float W, float H)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this.X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X;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this.W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W;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this.H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H;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void draw()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ellipseMode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(CENTER);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fill(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fillColor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ellipse(X, Y, W, H);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// Do nothing</a:t>
            </a: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mousePressed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 {}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67200" y="112455"/>
            <a:ext cx="487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 Circle derived class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class Circle extends Ellipse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Circle(float X, float Y, float D)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super(X, Y, D, D);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// Circles are always green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fillColor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color(0,255,0);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// Change color of circle when clicked</a:t>
            </a: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mousePressed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if (dist(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mouseX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mouseY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X, Y) &lt; 0.5*W)</a:t>
            </a: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fillColor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 color(0,0,255);</a:t>
            </a: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3400" y="4114800"/>
            <a:ext cx="4495800" cy="10156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 err="1" smtClean="0"/>
              <a:t>mousePressed</a:t>
            </a:r>
            <a:r>
              <a:rPr lang="en-US" sz="2000" dirty="0" smtClean="0"/>
              <a:t> behavior of the Circle class </a:t>
            </a:r>
            <a:r>
              <a:rPr lang="en-US" sz="2000" b="1" dirty="0" smtClean="0"/>
              <a:t>overrides</a:t>
            </a:r>
            <a:r>
              <a:rPr lang="en-US" sz="2000" dirty="0" smtClean="0"/>
              <a:t> the default behavior of the Ellipse class.</a:t>
            </a: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09541" y="6488668"/>
            <a:ext cx="1534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Graphics3.pde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" y="685800"/>
            <a:ext cx="4572000" cy="477053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Graphics3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Ellipse[] e = new Ellipse[20];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size(500, 500);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smooth();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// Stuff removed …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draw()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e.length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e[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].draw();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mousePressed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e.length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e[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].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mousePressed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6858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 few more rules about inheritance …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 child’s constructor is responsible for calling the parent’s constructor</a:t>
            </a:r>
          </a:p>
          <a:p>
            <a:r>
              <a:rPr lang="en-US" dirty="0" smtClean="0"/>
              <a:t>The first line of a child’s constructor should use the </a:t>
            </a:r>
            <a:r>
              <a:rPr lang="en-US" i="1" dirty="0" smtClean="0"/>
              <a:t>super</a:t>
            </a:r>
            <a:r>
              <a:rPr lang="en-US" dirty="0" smtClean="0"/>
              <a:t> reference to call the parent’s constructor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super</a:t>
            </a:r>
            <a:r>
              <a:rPr lang="en-US" dirty="0" smtClean="0"/>
              <a:t> reference can also be used to reference other variables and methods defined in the parent’s class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3428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Use inheritance to solve our aquarium problem</a:t>
            </a:r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AnimatedObject</a:t>
            </a:r>
            <a:r>
              <a:rPr lang="en-US" dirty="0" smtClean="0"/>
              <a:t> class has two methods that need to be overridden.</a:t>
            </a:r>
          </a:p>
          <a:p>
            <a:pPr lvl="2"/>
            <a:r>
              <a:rPr lang="en-US" dirty="0" smtClean="0"/>
              <a:t>void display(), void </a:t>
            </a:r>
            <a:r>
              <a:rPr lang="en-US" smtClean="0"/>
              <a:t>move()</a:t>
            </a:r>
            <a:endParaRPr lang="en-US" dirty="0" smtClean="0"/>
          </a:p>
          <a:p>
            <a:pPr lvl="2"/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581400" y="29718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AnimatedObject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438400" y="4495800"/>
            <a:ext cx="1752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EmailusernameObj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09600" y="4495800"/>
            <a:ext cx="1752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DxuObj</a:t>
            </a:r>
            <a:endParaRPr lang="en-US" dirty="0"/>
          </a:p>
        </p:txBody>
      </p:sp>
      <p:cxnSp>
        <p:nvCxnSpPr>
          <p:cNvPr id="10" name="Elbow Connector 9"/>
          <p:cNvCxnSpPr>
            <a:stCxn id="4" idx="2"/>
            <a:endCxn id="5" idx="0"/>
          </p:cNvCxnSpPr>
          <p:nvPr/>
        </p:nvCxnSpPr>
        <p:spPr>
          <a:xfrm rot="5400000">
            <a:off x="3486150" y="3486150"/>
            <a:ext cx="838200" cy="11811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4" idx="2"/>
            <a:endCxn id="6" idx="0"/>
          </p:cNvCxnSpPr>
          <p:nvPr/>
        </p:nvCxnSpPr>
        <p:spPr>
          <a:xfrm rot="5400000">
            <a:off x="2571750" y="2571750"/>
            <a:ext cx="838200" cy="30099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4" idx="2"/>
          </p:cNvCxnSpPr>
          <p:nvPr/>
        </p:nvCxnSpPr>
        <p:spPr>
          <a:xfrm rot="16200000" flipH="1">
            <a:off x="4400550" y="3752850"/>
            <a:ext cx="838200" cy="6477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4" idx="2"/>
          </p:cNvCxnSpPr>
          <p:nvPr/>
        </p:nvCxnSpPr>
        <p:spPr>
          <a:xfrm rot="16200000" flipH="1">
            <a:off x="5314950" y="2838450"/>
            <a:ext cx="838200" cy="24765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162800" y="388620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5287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Object Oriented Programming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Encapsulation</a:t>
            </a:r>
          </a:p>
          <a:p>
            <a:pPr lvl="2"/>
            <a:r>
              <a:rPr lang="en-US" dirty="0" smtClean="0"/>
              <a:t>Classes encapsulate </a:t>
            </a:r>
            <a:r>
              <a:rPr lang="en-US" b="1" dirty="0" smtClean="0"/>
              <a:t>state</a:t>
            </a:r>
            <a:r>
              <a:rPr lang="en-US" dirty="0" smtClean="0"/>
              <a:t> (fields) and </a:t>
            </a:r>
            <a:r>
              <a:rPr lang="en-US" b="1" dirty="0" smtClean="0"/>
              <a:t>behavior</a:t>
            </a:r>
            <a:r>
              <a:rPr lang="en-US" dirty="0" smtClean="0"/>
              <a:t> (methods)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Polymorphism</a:t>
            </a:r>
          </a:p>
          <a:p>
            <a:pPr lvl="2"/>
            <a:r>
              <a:rPr lang="en-US" dirty="0" smtClean="0"/>
              <a:t>Signature Polymorphism – </a:t>
            </a:r>
            <a:r>
              <a:rPr lang="en-US" b="1" dirty="0" smtClean="0"/>
              <a:t>Overloading</a:t>
            </a:r>
          </a:p>
          <a:p>
            <a:pPr lvl="2"/>
            <a:r>
              <a:rPr lang="en-US" dirty="0" smtClean="0"/>
              <a:t>Subtype Polymorphism – </a:t>
            </a:r>
            <a:r>
              <a:rPr lang="en-US" b="1" dirty="0" smtClean="0"/>
              <a:t>Inheritance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5287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Gets and sets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Instead of accessing data fields directly</a:t>
            </a:r>
          </a:p>
          <a:p>
            <a:pPr lvl="2"/>
            <a:r>
              <a:rPr lang="en-US" dirty="0" err="1" smtClean="0"/>
              <a:t>ball.x</a:t>
            </a:r>
            <a:r>
              <a:rPr lang="en-US" dirty="0" smtClean="0"/>
              <a:t> = 5;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Define methods to access them</a:t>
            </a:r>
          </a:p>
          <a:p>
            <a:pPr lvl="2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getX</a:t>
            </a:r>
            <a:r>
              <a:rPr lang="en-US" dirty="0" smtClean="0"/>
              <a:t> () { return x;}</a:t>
            </a:r>
          </a:p>
          <a:p>
            <a:pPr lvl="2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getFoo</a:t>
            </a:r>
            <a:r>
              <a:rPr lang="en-US" dirty="0" smtClean="0"/>
              <a:t> () { return </a:t>
            </a:r>
            <a:r>
              <a:rPr lang="en-US" dirty="0" err="1" smtClean="0"/>
              <a:t>foo</a:t>
            </a:r>
            <a:r>
              <a:rPr lang="en-US" dirty="0" smtClean="0"/>
              <a:t>;}</a:t>
            </a:r>
          </a:p>
          <a:p>
            <a:pPr lvl="2"/>
            <a:r>
              <a:rPr lang="en-US" dirty="0" smtClean="0"/>
              <a:t>void </a:t>
            </a:r>
            <a:r>
              <a:rPr lang="en-US" dirty="0" err="1" smtClean="0"/>
              <a:t>setX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x) {</a:t>
            </a:r>
            <a:r>
              <a:rPr lang="en-US" dirty="0" err="1" smtClean="0"/>
              <a:t>this.x</a:t>
            </a:r>
            <a:r>
              <a:rPr lang="en-US" dirty="0" smtClean="0"/>
              <a:t> = x;} </a:t>
            </a:r>
          </a:p>
          <a:p>
            <a:pPr lvl="2"/>
            <a:r>
              <a:rPr lang="en-US" dirty="0" smtClean="0"/>
              <a:t>void </a:t>
            </a:r>
            <a:r>
              <a:rPr lang="en-US" dirty="0" err="1" smtClean="0"/>
              <a:t>setFoo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foo</a:t>
            </a:r>
            <a:r>
              <a:rPr lang="en-US" dirty="0" smtClean="0"/>
              <a:t>) {this.foo = </a:t>
            </a:r>
            <a:r>
              <a:rPr lang="en-US" dirty="0" err="1" smtClean="0"/>
              <a:t>foo</a:t>
            </a:r>
            <a:r>
              <a:rPr lang="en-US" dirty="0" smtClean="0"/>
              <a:t>;} </a:t>
            </a:r>
          </a:p>
          <a:p>
            <a:pPr lvl="2"/>
            <a:r>
              <a:rPr lang="en-US" dirty="0" err="1" smtClean="0"/>
              <a:t>ball.setX</a:t>
            </a:r>
            <a:r>
              <a:rPr lang="en-US" dirty="0" smtClean="0"/>
              <a:t>(5);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Creating a set of Graphic Object Classes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All have…</a:t>
            </a:r>
          </a:p>
          <a:p>
            <a:pPr lvl="2"/>
            <a:r>
              <a:rPr lang="en-US" dirty="0" smtClean="0"/>
              <a:t>X, Y location</a:t>
            </a:r>
          </a:p>
          <a:p>
            <a:pPr lvl="2"/>
            <a:r>
              <a:rPr lang="en-US" dirty="0" smtClean="0"/>
              <a:t>width and height fields</a:t>
            </a:r>
          </a:p>
          <a:p>
            <a:pPr lvl="2"/>
            <a:r>
              <a:rPr lang="en-US" dirty="0" smtClean="0"/>
              <a:t>fill and stroke colors</a:t>
            </a:r>
          </a:p>
          <a:p>
            <a:pPr lvl="2"/>
            <a:r>
              <a:rPr lang="en-US" dirty="0" smtClean="0"/>
              <a:t>A draw() method</a:t>
            </a:r>
          </a:p>
          <a:p>
            <a:pPr lvl="2"/>
            <a:r>
              <a:rPr lang="en-US" dirty="0" smtClean="0"/>
              <a:t>A next() method defining how they move</a:t>
            </a:r>
          </a:p>
          <a:p>
            <a:pPr lvl="2"/>
            <a:r>
              <a:rPr lang="en-US" dirty="0" smtClean="0"/>
              <a:t>…</a:t>
            </a:r>
          </a:p>
          <a:p>
            <a:r>
              <a:rPr lang="en-US" dirty="0" smtClean="0"/>
              <a:t>Implementation varies from class to class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86800" cy="6477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Creating a set of Graphic Object Classes</a:t>
            </a:r>
          </a:p>
          <a:p>
            <a:pPr lvl="4"/>
            <a:endParaRPr lang="en-US" b="1" dirty="0" smtClean="0"/>
          </a:p>
          <a:p>
            <a:r>
              <a:rPr lang="en-US" dirty="0" smtClean="0"/>
              <a:t>Problems</a:t>
            </a:r>
          </a:p>
          <a:p>
            <a:pPr lvl="4"/>
            <a:endParaRPr lang="en-US" dirty="0" smtClean="0"/>
          </a:p>
          <a:p>
            <a:pPr lvl="1">
              <a:buNone/>
            </a:pPr>
            <a:r>
              <a:rPr lang="en-US" i="1" dirty="0" smtClean="0"/>
              <a:t>How would you hold all your objects?</a:t>
            </a:r>
          </a:p>
          <a:p>
            <a:pPr lvl="1"/>
            <a:r>
              <a:rPr lang="en-US" dirty="0" smtClean="0"/>
              <a:t>Array?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i="1" dirty="0" smtClean="0"/>
              <a:t>What if one class had extra methods or special arguments?</a:t>
            </a:r>
          </a:p>
          <a:p>
            <a:pPr marL="457200" lvl="1" indent="0">
              <a:buNone/>
            </a:pPr>
            <a:endParaRPr lang="en-US" i="1" dirty="0" smtClean="0"/>
          </a:p>
          <a:p>
            <a:pPr marL="57150" indent="0">
              <a:buNone/>
            </a:pPr>
            <a:r>
              <a:rPr lang="en-US" i="1" dirty="0" smtClean="0"/>
              <a:t>Sometimes you want to think of an object as a generic Graphic (X,Y location and draw() method)</a:t>
            </a:r>
          </a:p>
          <a:p>
            <a:pPr marL="57150" indent="0">
              <a:buNone/>
            </a:pPr>
            <a:endParaRPr lang="en-US" i="1" dirty="0" smtClean="0"/>
          </a:p>
          <a:p>
            <a:pPr marL="57150" indent="0">
              <a:buNone/>
            </a:pPr>
            <a:r>
              <a:rPr lang="en-US" i="1" dirty="0" smtClean="0"/>
              <a:t>Sometimes you want to think of an object as a specific type (extra methods, extra fields, …)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62400" y="1066800"/>
            <a:ext cx="12192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Graphic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438400" y="2514600"/>
            <a:ext cx="12192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Ellipse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914400" y="2514600"/>
            <a:ext cx="12192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Rectangle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962400" y="2514600"/>
            <a:ext cx="12192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486400" y="2514600"/>
            <a:ext cx="12192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Curve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010400" y="2514600"/>
            <a:ext cx="12192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Shape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438400" y="3886200"/>
            <a:ext cx="12192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Circle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914400" y="3886200"/>
            <a:ext cx="12192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Square</a:t>
            </a:r>
            <a:endParaRPr lang="en-US" dirty="0"/>
          </a:p>
        </p:txBody>
      </p:sp>
      <p:cxnSp>
        <p:nvCxnSpPr>
          <p:cNvPr id="13" name="Elbow Connector 12"/>
          <p:cNvCxnSpPr>
            <a:stCxn id="4" idx="2"/>
            <a:endCxn id="5" idx="0"/>
          </p:cNvCxnSpPr>
          <p:nvPr/>
        </p:nvCxnSpPr>
        <p:spPr>
          <a:xfrm rot="5400000">
            <a:off x="3429000" y="1371600"/>
            <a:ext cx="762000" cy="15240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" idx="2"/>
            <a:endCxn id="6" idx="0"/>
          </p:cNvCxnSpPr>
          <p:nvPr/>
        </p:nvCxnSpPr>
        <p:spPr>
          <a:xfrm rot="5400000">
            <a:off x="2667000" y="609600"/>
            <a:ext cx="762000" cy="30480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4" idx="2"/>
            <a:endCxn id="7" idx="0"/>
          </p:cNvCxnSpPr>
          <p:nvPr/>
        </p:nvCxnSpPr>
        <p:spPr>
          <a:xfrm rot="5400000">
            <a:off x="4191000" y="2133600"/>
            <a:ext cx="762000" cy="15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4" idx="2"/>
            <a:endCxn id="8" idx="0"/>
          </p:cNvCxnSpPr>
          <p:nvPr/>
        </p:nvCxnSpPr>
        <p:spPr>
          <a:xfrm rot="16200000" flipH="1">
            <a:off x="4953000" y="1371600"/>
            <a:ext cx="762000" cy="15240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4" idx="2"/>
            <a:endCxn id="9" idx="0"/>
          </p:cNvCxnSpPr>
          <p:nvPr/>
        </p:nvCxnSpPr>
        <p:spPr>
          <a:xfrm rot="16200000" flipH="1">
            <a:off x="5715000" y="609600"/>
            <a:ext cx="762000" cy="30480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5" idx="2"/>
            <a:endCxn id="10" idx="0"/>
          </p:cNvCxnSpPr>
          <p:nvPr/>
        </p:nvCxnSpPr>
        <p:spPr>
          <a:xfrm rot="5400000">
            <a:off x="2705100" y="3543300"/>
            <a:ext cx="685800" cy="15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6" idx="2"/>
            <a:endCxn id="11" idx="0"/>
          </p:cNvCxnSpPr>
          <p:nvPr/>
        </p:nvCxnSpPr>
        <p:spPr>
          <a:xfrm rot="5400000">
            <a:off x="1181100" y="3543300"/>
            <a:ext cx="685800" cy="15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-1828006" y="3352006"/>
            <a:ext cx="5029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16200000">
            <a:off x="-499771" y="3090573"/>
            <a:ext cx="1918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More General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 rot="5400000">
            <a:off x="7745120" y="2938173"/>
            <a:ext cx="1887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More Specific</a:t>
            </a:r>
            <a:endParaRPr lang="en-US" sz="2400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5868194" y="3428206"/>
            <a:ext cx="5029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709998" y="228600"/>
            <a:ext cx="3905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Graphic Object Hierarchy</a:t>
            </a:r>
            <a:endParaRPr lang="en-US" sz="28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257800" y="1066800"/>
            <a:ext cx="1816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X,Y fields</a:t>
            </a:r>
          </a:p>
          <a:p>
            <a:r>
              <a:rPr lang="en-US" dirty="0" smtClean="0"/>
              <a:t>draw() method …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657600" y="3962400"/>
            <a:ext cx="10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diameter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33400" y="6172200"/>
            <a:ext cx="79017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/>
              <a:t>Inheritance gives you a way to relate your objects in a hierarchical manner</a:t>
            </a:r>
            <a:endParaRPr lang="en-US" sz="20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915400" cy="5668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Inheritance</a:t>
            </a:r>
          </a:p>
          <a:p>
            <a:pPr lvl="5"/>
            <a:endParaRPr lang="en-US" b="1" dirty="0" smtClean="0"/>
          </a:p>
          <a:p>
            <a:r>
              <a:rPr lang="en-US" sz="2800" b="1" dirty="0" err="1" smtClean="0"/>
              <a:t>Superclass</a:t>
            </a:r>
            <a:r>
              <a:rPr lang="en-US" sz="2800" b="1" dirty="0" smtClean="0"/>
              <a:t> (base class)</a:t>
            </a:r>
            <a:r>
              <a:rPr lang="en-US" sz="2800" dirty="0" smtClean="0"/>
              <a:t> – higher in the hierarchy</a:t>
            </a:r>
          </a:p>
          <a:p>
            <a:r>
              <a:rPr lang="en-US" sz="2800" b="1" dirty="0" smtClean="0"/>
              <a:t>Subclass (child class)</a:t>
            </a:r>
            <a:r>
              <a:rPr lang="en-US" sz="2800" dirty="0" smtClean="0"/>
              <a:t> – lower in the hierarchy</a:t>
            </a:r>
          </a:p>
          <a:p>
            <a:r>
              <a:rPr lang="en-US" sz="2800" dirty="0" smtClean="0"/>
              <a:t>A subclass is </a:t>
            </a:r>
            <a:r>
              <a:rPr lang="en-US" sz="2800" b="1" dirty="0" smtClean="0"/>
              <a:t>derived from </a:t>
            </a:r>
            <a:r>
              <a:rPr lang="en-US" sz="2800" dirty="0" smtClean="0"/>
              <a:t>from a </a:t>
            </a:r>
            <a:r>
              <a:rPr lang="en-US" sz="2800" dirty="0" err="1" smtClean="0"/>
              <a:t>superclass</a:t>
            </a:r>
            <a:endParaRPr lang="en-US" sz="2800" dirty="0" smtClean="0"/>
          </a:p>
          <a:p>
            <a:r>
              <a:rPr lang="en-US" sz="2800" dirty="0" smtClean="0"/>
              <a:t>Subclasses </a:t>
            </a:r>
            <a:r>
              <a:rPr lang="en-US" sz="2800" b="1" dirty="0" smtClean="0"/>
              <a:t>inherit</a:t>
            </a:r>
            <a:r>
              <a:rPr lang="en-US" sz="2800" dirty="0" smtClean="0"/>
              <a:t> the </a:t>
            </a:r>
            <a:r>
              <a:rPr lang="en-US" sz="2800" b="1" dirty="0" smtClean="0"/>
              <a:t>fields</a:t>
            </a:r>
            <a:r>
              <a:rPr lang="en-US" sz="2800" dirty="0" smtClean="0"/>
              <a:t> and </a:t>
            </a:r>
            <a:r>
              <a:rPr lang="en-US" sz="2800" b="1" dirty="0" smtClean="0"/>
              <a:t>methods</a:t>
            </a:r>
            <a:r>
              <a:rPr lang="en-US" sz="2800" dirty="0" smtClean="0"/>
              <a:t> of their </a:t>
            </a:r>
            <a:r>
              <a:rPr lang="en-US" sz="2800" dirty="0" err="1" smtClean="0"/>
              <a:t>superclass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I.e. subclasses automatically </a:t>
            </a:r>
            <a:r>
              <a:rPr lang="en-US" sz="2400" b="1" dirty="0" smtClean="0"/>
              <a:t>"get" </a:t>
            </a:r>
            <a:r>
              <a:rPr lang="en-US" sz="2400" dirty="0" smtClean="0"/>
              <a:t>stuff in </a:t>
            </a:r>
            <a:r>
              <a:rPr lang="en-US" sz="2400" dirty="0" err="1" smtClean="0"/>
              <a:t>superclasses</a:t>
            </a:r>
            <a:endParaRPr lang="en-US" sz="2400" dirty="0" smtClean="0"/>
          </a:p>
          <a:p>
            <a:r>
              <a:rPr lang="en-US" sz="2800" dirty="0" smtClean="0"/>
              <a:t>Subclasses can </a:t>
            </a:r>
            <a:r>
              <a:rPr lang="en-US" sz="2800" b="1" dirty="0" smtClean="0"/>
              <a:t>override</a:t>
            </a:r>
            <a:r>
              <a:rPr lang="en-US" sz="2800" dirty="0" smtClean="0"/>
              <a:t> a </a:t>
            </a:r>
            <a:r>
              <a:rPr lang="en-US" sz="2800" dirty="0" err="1" smtClean="0"/>
              <a:t>superclass</a:t>
            </a:r>
            <a:r>
              <a:rPr lang="en-US" sz="2800" dirty="0" smtClean="0"/>
              <a:t> method by redefining it.</a:t>
            </a:r>
          </a:p>
          <a:p>
            <a:pPr lvl="1"/>
            <a:r>
              <a:rPr lang="en-US" sz="2400" dirty="0" smtClean="0"/>
              <a:t>They can replace anything by redefining locally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7693"/>
            <a:ext cx="44958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Ellipse base class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class Ellipse {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float X;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float Y;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float W;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float H;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// Ellipses are always red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color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fillColor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color(255,0,0);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Ellipse(float X, float Y,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float W, float H)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.X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X;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.Y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.W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W;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.H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H;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void draw()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ellipseMode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(CENTER);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fill(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fillColor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ellipse(X, Y, W, H);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67200" y="112455"/>
            <a:ext cx="4876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Circle derived class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class Circle 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Ellipse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Circle(float X, float Y, float D)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(X, Y, D, D);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// Circles are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always green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fillColor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color(0,255,0);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3400" y="2819400"/>
            <a:ext cx="4495800" cy="36317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b="1" dirty="0" smtClean="0"/>
              <a:t>extends</a:t>
            </a:r>
            <a:r>
              <a:rPr lang="en-US" sz="2000" dirty="0" smtClean="0"/>
              <a:t> keyword creates hierarchical relationship between classes.</a:t>
            </a:r>
          </a:p>
          <a:p>
            <a:pPr marL="228600" indent="-2286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The Circle class gets all fields and methods of the Ellipse class, automatically.</a:t>
            </a:r>
          </a:p>
          <a:p>
            <a:pPr marL="228600" indent="-2286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b="1" dirty="0" smtClean="0"/>
              <a:t>super</a:t>
            </a:r>
            <a:r>
              <a:rPr lang="en-US" sz="2000" dirty="0" smtClean="0"/>
              <a:t> keyword refers to the base class in the relationship.</a:t>
            </a:r>
          </a:p>
          <a:p>
            <a:pPr marL="228600" indent="-2286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b="1" dirty="0" smtClean="0"/>
              <a:t>this</a:t>
            </a:r>
            <a:r>
              <a:rPr lang="en-US" sz="2000" dirty="0" smtClean="0"/>
              <a:t> keyword refers to the object itself.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726561" y="6488668"/>
            <a:ext cx="1417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Graphics.pde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26561" y="6488668"/>
            <a:ext cx="1417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Graphics.pde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381000"/>
            <a:ext cx="59436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Graphics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Ellipse e = new Ellipse(150, 250, 150, 50);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Circle c = new Circle(350, 250, 75);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size(500, 500);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smooth();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draw()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e.draw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c.draw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4478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</TotalTime>
  <Words>1018</Words>
  <Application>Microsoft Office PowerPoint</Application>
  <PresentationFormat>On-screen Show (4:3)</PresentationFormat>
  <Paragraphs>234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dxu</cp:lastModifiedBy>
  <cp:revision>85</cp:revision>
  <dcterms:created xsi:type="dcterms:W3CDTF">2011-03-20T23:25:59Z</dcterms:created>
  <dcterms:modified xsi:type="dcterms:W3CDTF">2012-03-13T20:39:00Z</dcterms:modified>
</cp:coreProperties>
</file>