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3" r:id="rId3"/>
    <p:sldId id="274" r:id="rId4"/>
    <p:sldId id="275" r:id="rId5"/>
    <p:sldId id="258" r:id="rId6"/>
    <p:sldId id="259" r:id="rId7"/>
    <p:sldId id="257" r:id="rId8"/>
    <p:sldId id="260" r:id="rId9"/>
    <p:sldId id="262" r:id="rId10"/>
    <p:sldId id="263" r:id="rId11"/>
    <p:sldId id="261" r:id="rId12"/>
    <p:sldId id="271" r:id="rId13"/>
    <p:sldId id="264" r:id="rId14"/>
    <p:sldId id="267" r:id="rId15"/>
    <p:sldId id="268" r:id="rId16"/>
    <p:sldId id="276" r:id="rId17"/>
    <p:sldId id="272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A265-C47C-4F2E-8813-B344C26C3D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6B506-7AD9-4836-BBBB-DF863A12B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Review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Call Stack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733800"/>
            <a:ext cx="52387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5285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 = 5;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[][] cell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[N][N];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16002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1981200"/>
            <a:ext cx="34045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/>
              <a:t> Two-dimensional array</a:t>
            </a:r>
          </a:p>
          <a:p>
            <a:pPr>
              <a:buFont typeface="Wingdings"/>
              <a:buChar char="ç"/>
            </a:pPr>
            <a:endParaRPr lang="en-US" sz="2400" dirty="0"/>
          </a:p>
          <a:p>
            <a:r>
              <a:rPr lang="en-US" sz="2400" dirty="0" smtClean="0"/>
              <a:t>… an array of arrays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214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" y="3669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0" y="4431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66800" y="1828800"/>
            <a:ext cx="4267200" cy="838200"/>
            <a:chOff x="1066800" y="1828800"/>
            <a:chExt cx="4267200" cy="838200"/>
          </a:xfrm>
        </p:grpSpPr>
        <p:sp>
          <p:nvSpPr>
            <p:cNvPr id="5" name="Rectangle 4"/>
            <p:cNvSpPr/>
            <p:nvPr/>
          </p:nvSpPr>
          <p:spPr>
            <a:xfrm>
              <a:off x="1066800" y="1905000"/>
              <a:ext cx="4267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95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57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819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1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43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7114" y="1840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89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51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13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75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66800" y="2590800"/>
            <a:ext cx="4267200" cy="838200"/>
            <a:chOff x="1066800" y="1828800"/>
            <a:chExt cx="4267200" cy="838200"/>
          </a:xfrm>
        </p:grpSpPr>
        <p:sp>
          <p:nvSpPr>
            <p:cNvPr id="33" name="Rectangle 32"/>
            <p:cNvSpPr/>
            <p:nvPr/>
          </p:nvSpPr>
          <p:spPr>
            <a:xfrm>
              <a:off x="1066800" y="1905000"/>
              <a:ext cx="4267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295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57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19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81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343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27114" y="1840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9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51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13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575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066800" y="3352800"/>
            <a:ext cx="4267200" cy="838200"/>
            <a:chOff x="1066800" y="1828800"/>
            <a:chExt cx="4267200" cy="838200"/>
          </a:xfrm>
        </p:grpSpPr>
        <p:sp>
          <p:nvSpPr>
            <p:cNvPr id="45" name="Rectangle 44"/>
            <p:cNvSpPr/>
            <p:nvPr/>
          </p:nvSpPr>
          <p:spPr>
            <a:xfrm>
              <a:off x="1066800" y="1905000"/>
              <a:ext cx="4267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95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57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819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81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343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27114" y="1840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89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51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13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575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066800" y="4114800"/>
            <a:ext cx="4267200" cy="838200"/>
            <a:chOff x="1066800" y="1828800"/>
            <a:chExt cx="4267200" cy="838200"/>
          </a:xfrm>
        </p:grpSpPr>
        <p:sp>
          <p:nvSpPr>
            <p:cNvPr id="57" name="Rectangle 56"/>
            <p:cNvSpPr/>
            <p:nvPr/>
          </p:nvSpPr>
          <p:spPr>
            <a:xfrm>
              <a:off x="1066800" y="1905000"/>
              <a:ext cx="4267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295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057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19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581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343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27114" y="1840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289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51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13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575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66800" y="4876800"/>
            <a:ext cx="4267200" cy="838200"/>
            <a:chOff x="1066800" y="1828800"/>
            <a:chExt cx="4267200" cy="838200"/>
          </a:xfrm>
        </p:grpSpPr>
        <p:sp>
          <p:nvSpPr>
            <p:cNvPr id="69" name="Rectangle 68"/>
            <p:cNvSpPr/>
            <p:nvPr/>
          </p:nvSpPr>
          <p:spPr>
            <a:xfrm>
              <a:off x="1066800" y="1905000"/>
              <a:ext cx="4267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95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057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819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81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343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527114" y="1840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289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051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813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575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2438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1336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05000" y="3200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5000" y="3962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05000" y="4724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05000" y="5486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267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3440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00200" y="4202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4964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5726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667000" y="2438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667000" y="3200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67000" y="3962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667000" y="4724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667000" y="5486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429000" y="2438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429000" y="3200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3962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429000" y="4724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429000" y="5486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191000" y="2438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191000" y="3200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191000" y="3962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191000" y="4724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191000" y="5486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953000" y="2438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953000" y="3200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953000" y="3962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953000" y="4724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953000" y="5486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36714" y="214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898714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60714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22714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84714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90600" y="457200"/>
            <a:ext cx="5285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 = 5;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[][] cell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[N][N];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cell[1][2] = true;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1600200" y="7620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1752600" y="10668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1905000" y="9144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1600200" y="10668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1600200" y="9144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1905000" y="1066800"/>
            <a:ext cx="1524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752600" y="762000"/>
            <a:ext cx="1524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1905000" y="762000"/>
            <a:ext cx="1524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1445419" y="609600"/>
            <a:ext cx="5183981" cy="5181600"/>
            <a:chOff x="1905000" y="533400"/>
            <a:chExt cx="5183981" cy="5181600"/>
          </a:xfrm>
        </p:grpSpPr>
        <p:grpSp>
          <p:nvGrpSpPr>
            <p:cNvPr id="3" name="Group 79"/>
            <p:cNvGrpSpPr/>
            <p:nvPr/>
          </p:nvGrpSpPr>
          <p:grpSpPr>
            <a:xfrm>
              <a:off x="1905000" y="533400"/>
              <a:ext cx="5181599" cy="5176838"/>
              <a:chOff x="1905000" y="838200"/>
              <a:chExt cx="5181599" cy="5105401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5400000">
                <a:off x="-647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-495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-342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-1905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-38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14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2666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4190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571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7239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8762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10286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181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1333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14858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6382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17907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19431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2095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2247901" y="3390900"/>
                <a:ext cx="5105399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24003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25527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2705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2857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3009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31623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3314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3467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36195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3771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3924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4076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>
                <a:off x="4229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4381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45338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80"/>
            <p:cNvGrpSpPr/>
            <p:nvPr/>
          </p:nvGrpSpPr>
          <p:grpSpPr>
            <a:xfrm rot="5400000">
              <a:off x="1906205" y="532203"/>
              <a:ext cx="5181599" cy="5183980"/>
              <a:chOff x="1905000" y="838200"/>
              <a:chExt cx="5181599" cy="5105401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>
                <a:off x="-647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-495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-342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-1905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-38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114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2666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190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571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7239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8762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10286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1181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1333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14858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16382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17907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19431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2095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2247901" y="3390900"/>
                <a:ext cx="5105399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24003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25527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2705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2857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3009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31623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3314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3467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36195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3771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3924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4076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4229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4381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45338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0" name="Rectangle 149"/>
          <p:cNvSpPr/>
          <p:nvPr/>
        </p:nvSpPr>
        <p:spPr>
          <a:xfrm>
            <a:off x="2895600" y="1143000"/>
            <a:ext cx="5181600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200400" y="12954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352800" y="12954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3200400" y="1447800"/>
            <a:ext cx="1524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3352800" y="16002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048000" y="12954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3200400" y="16002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4778905" y="228600"/>
            <a:ext cx="207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current: cell[r][c][0]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629400" y="762000"/>
            <a:ext cx="180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next: cell[r][c][1]</a:t>
            </a:r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>
            <a:off x="3352800" y="14478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048000" y="16002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3048000" y="14478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67"/>
          <p:cNvGrpSpPr/>
          <p:nvPr/>
        </p:nvGrpSpPr>
        <p:grpSpPr>
          <a:xfrm>
            <a:off x="2895600" y="1142985"/>
            <a:ext cx="5184009" cy="5181599"/>
            <a:chOff x="2895600" y="1142985"/>
            <a:chExt cx="5184009" cy="5181599"/>
          </a:xfrm>
        </p:grpSpPr>
        <p:grpSp>
          <p:nvGrpSpPr>
            <p:cNvPr id="6" name="Group 79"/>
            <p:cNvGrpSpPr/>
            <p:nvPr/>
          </p:nvGrpSpPr>
          <p:grpSpPr>
            <a:xfrm>
              <a:off x="2895600" y="1143000"/>
              <a:ext cx="5181599" cy="5176838"/>
              <a:chOff x="1905000" y="838200"/>
              <a:chExt cx="5181599" cy="5105401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 rot="5400000">
                <a:off x="-647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-495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-342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>
                <a:off x="-1905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>
                <a:off x="-38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14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>
                <a:off x="2666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4190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571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7239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>
                <a:off x="8762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10286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1181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1333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14858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>
                <a:off x="16382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>
                <a:off x="17907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>
                <a:off x="19431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>
                <a:off x="2095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>
                <a:off x="2247901" y="3390900"/>
                <a:ext cx="5105399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24003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>
                <a:off x="25527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>
                <a:off x="2705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>
                <a:off x="2857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>
                <a:off x="3009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31623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>
                <a:off x="3314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>
                <a:off x="3467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>
                <a:off x="36195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5400000">
                <a:off x="3771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5400000">
                <a:off x="3924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4076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4229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>
                <a:off x="4381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>
                <a:off x="45338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80"/>
            <p:cNvGrpSpPr/>
            <p:nvPr/>
          </p:nvGrpSpPr>
          <p:grpSpPr>
            <a:xfrm rot="5400000">
              <a:off x="2896819" y="1141795"/>
              <a:ext cx="5181599" cy="5183980"/>
              <a:chOff x="1905000" y="838200"/>
              <a:chExt cx="5181599" cy="5105401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 rot="5400000">
                <a:off x="-647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-495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-342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>
                <a:off x="-1905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-38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114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2666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4190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571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7239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>
                <a:off x="8762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>
                <a:off x="10286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1181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333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14858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16382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17907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19431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2095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2247901" y="3390900"/>
                <a:ext cx="5105399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4003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5527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2705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>
                <a:off x="2857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3009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31623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>
                <a:off x="3314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3467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>
                <a:off x="36195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>
                <a:off x="3771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3924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4076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>
                <a:off x="4229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>
                <a:off x="4381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>
                <a:off x="45338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2" name="Straight Arrow Connector 151"/>
          <p:cNvCxnSpPr/>
          <p:nvPr/>
        </p:nvCxnSpPr>
        <p:spPr>
          <a:xfrm>
            <a:off x="1828800" y="9906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304800" y="4800600"/>
            <a:ext cx="61722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3-Dimensional Array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 = 50;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[][][] cell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[N][N][2];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cell[1][2][0] = true;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175" y="928688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664488"/>
            <a:ext cx="67056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706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Add the necessary lines of code within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setup()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to fill 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vals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array with random numbers of your choosing.  Your implementation must use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loops.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7063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7063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float[][]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vals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void setup() {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vals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new float[20][300];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    // Add your code here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} // Closing brace for setup()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3657600"/>
            <a:ext cx="3962400" cy="3810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bg1">
                <a:lumMod val="8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float[][]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new float[20][300];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&lt;20;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].length );   // What is going on here?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Ragged Arrays</a:t>
            </a:r>
            <a:endParaRPr lang="en-US" dirty="0"/>
          </a:p>
        </p:txBody>
      </p:sp>
      <p:pic>
        <p:nvPicPr>
          <p:cNvPr id="4" name="Content Placeholder 3" descr="ragg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3714750"/>
            <a:ext cx="5600700" cy="2686050"/>
          </a:xfrm>
        </p:spPr>
      </p:pic>
      <p:sp>
        <p:nvSpPr>
          <p:cNvPr id="5" name="Rectangle 4"/>
          <p:cNvSpPr/>
          <p:nvPr/>
        </p:nvSpPr>
        <p:spPr>
          <a:xfrm>
            <a:off x="609600" y="1447800"/>
            <a:ext cx="7086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[][] numbers = {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{0, 1, 2, 3, 4, 5, 6, 7, 8, 9, 10},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{1, 3, 5, 7, 9},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{0, 2, 4, 6, 8, 10},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{2, 3, 5, 7},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{0},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};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6553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float[][] grays = new float[100][100];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cellSize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5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grays.length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j=0; j&lt;grays[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].length; j++)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grays[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(random(255));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grays.length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j=0; j&lt;grays[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].length; j++)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fill(grays[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][j]);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pushMatrix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translate(j*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cellSize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cellSize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(0, 0,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cellSize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cellSize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popMatrix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685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Fill a 2D array with data and draw it to the sketch as grayscale levels.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010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Challenge</a:t>
            </a:r>
          </a:p>
          <a:p>
            <a:r>
              <a:rPr lang="en-US" dirty="0" smtClean="0"/>
              <a:t>Modify the previous example to plot black squares whenever both the row and column of a cell are even.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Arrays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Visualized as a grid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[][] grays =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{{0, 20, </a:t>
            </a:r>
            <a:r>
              <a:rPr lang="en-US" sz="3200" dirty="0" smtClean="0"/>
              <a:t>4</a:t>
            </a:r>
            <a:r>
              <a:rPr lang="en-US" sz="3200" dirty="0" smtClean="0"/>
              <a:t>0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 </a:t>
            </a:r>
            <a:r>
              <a:rPr lang="en-US" sz="3200" dirty="0" smtClean="0"/>
              <a:t>                            {60, 80, 100},</a:t>
            </a:r>
            <a:endParaRPr kumimoji="0" lang="en-US" sz="32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 </a:t>
            </a:r>
            <a:r>
              <a:rPr lang="en-US" sz="3200" dirty="0" smtClean="0"/>
              <a:t>                            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{120, 140, 160},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/>
              <a:t> </a:t>
            </a:r>
            <a:r>
              <a:rPr lang="en-US" sz="3200" baseline="0" dirty="0" smtClean="0"/>
              <a:t>                            {180, 200, 220}};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[][] grays= new </a:t>
            </a:r>
            <a:r>
              <a:rPr kumimoji="0" lang="en-US" sz="32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[4][3];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2D Arrays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Need two indices, one for the rows and one for the columns.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[][] grays =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{{0, 20, </a:t>
            </a:r>
            <a:r>
              <a:rPr lang="en-US" sz="3200" dirty="0" smtClean="0"/>
              <a:t>4</a:t>
            </a:r>
            <a:r>
              <a:rPr lang="en-US" sz="3200" dirty="0" smtClean="0"/>
              <a:t>0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 </a:t>
            </a:r>
            <a:r>
              <a:rPr lang="en-US" sz="3200" dirty="0" smtClean="0"/>
              <a:t>                            {60, 80, 100},</a:t>
            </a:r>
            <a:endParaRPr kumimoji="0" lang="en-US" sz="32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 </a:t>
            </a:r>
            <a:r>
              <a:rPr lang="en-US" sz="3200" dirty="0" smtClean="0"/>
              <a:t>                            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{120, 140, 160},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/>
              <a:t> </a:t>
            </a:r>
            <a:r>
              <a:rPr lang="en-US" sz="3200" baseline="0" dirty="0" smtClean="0"/>
              <a:t>                            {180, 200, 220}};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grays[2][1]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255;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noProof="0" dirty="0" smtClean="0"/>
              <a:t>grays[2][3] = 0;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Lengths of 2D Arrays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[][] grays =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new </a:t>
            </a:r>
            <a:r>
              <a:rPr kumimoji="0" lang="en-US" sz="32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[80][100];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/>
              <a:t>println</a:t>
            </a:r>
            <a:r>
              <a:rPr lang="en-US" sz="3200" dirty="0" smtClean="0"/>
              <a:t>(</a:t>
            </a:r>
            <a:r>
              <a:rPr lang="en-US" sz="3200" dirty="0" err="1" smtClean="0"/>
              <a:t>grays.length</a:t>
            </a:r>
            <a:r>
              <a:rPr lang="en-US" sz="3200" dirty="0" smtClean="0"/>
              <a:t>);</a:t>
            </a:r>
            <a:endParaRPr kumimoji="0" lang="en-US" sz="32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/>
              <a:t>println</a:t>
            </a:r>
            <a:r>
              <a:rPr lang="en-US" sz="3200" dirty="0" smtClean="0"/>
              <a:t>(grays[0].length);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>
          <a:xfrm>
            <a:off x="3581400" y="3810000"/>
            <a:ext cx="1524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733800" y="3657600"/>
            <a:ext cx="1524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733800" y="3505200"/>
            <a:ext cx="1524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581400" y="3505200"/>
            <a:ext cx="1524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429000" y="3810000"/>
            <a:ext cx="1524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429000" y="3657600"/>
            <a:ext cx="1524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3429000" y="3505200"/>
            <a:ext cx="1524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733800" y="3810000"/>
            <a:ext cx="1524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581400" y="2895600"/>
            <a:ext cx="1524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969419" y="1066800"/>
            <a:ext cx="5183981" cy="5181600"/>
            <a:chOff x="1905000" y="533400"/>
            <a:chExt cx="5183981" cy="5181600"/>
          </a:xfrm>
        </p:grpSpPr>
        <p:grpSp>
          <p:nvGrpSpPr>
            <p:cNvPr id="80" name="Group 79"/>
            <p:cNvGrpSpPr/>
            <p:nvPr/>
          </p:nvGrpSpPr>
          <p:grpSpPr>
            <a:xfrm>
              <a:off x="1905000" y="533400"/>
              <a:ext cx="5181599" cy="5176838"/>
              <a:chOff x="1905000" y="838200"/>
              <a:chExt cx="5181599" cy="5105401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-6477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5400000">
                <a:off x="-4953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>
                <a:off x="-3429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-1905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-381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1143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2666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4190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5715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7239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8762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10286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11811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13335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14858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16382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17907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19431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20955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2247901" y="3390900"/>
                <a:ext cx="510539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24003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25527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27051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28575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30099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31623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33147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34671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36195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37719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39243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40767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42291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43815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45338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 rot="5400000">
              <a:off x="1906191" y="532211"/>
              <a:ext cx="5181599" cy="5183980"/>
              <a:chOff x="1905000" y="838200"/>
              <a:chExt cx="5181599" cy="5105401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rot="5400000">
                <a:off x="-6477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>
                <a:off x="-4953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-3429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-1905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-381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1143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2666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4190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>
                <a:off x="5715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>
                <a:off x="7239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8762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0286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11811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13335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14858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16382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17907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19431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955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247901" y="3390900"/>
                <a:ext cx="510539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24003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>
                <a:off x="25527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27051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28575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>
                <a:off x="30099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31623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>
                <a:off x="33147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>
                <a:off x="34671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36195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3771901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>
                <a:off x="39243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>
                <a:off x="40767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>
                <a:off x="42291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4381500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4533899" y="3390901"/>
                <a:ext cx="510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8" name="TextBox 117"/>
          <p:cNvSpPr txBox="1"/>
          <p:nvPr/>
        </p:nvSpPr>
        <p:spPr>
          <a:xfrm>
            <a:off x="457200" y="304800"/>
            <a:ext cx="2811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Cellular Automata</a:t>
            </a:r>
            <a:endParaRPr lang="en-US" sz="2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2207419" y="1981200"/>
            <a:ext cx="529312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Cell</a:t>
            </a:r>
            <a:endParaRPr lang="en-US" dirty="0"/>
          </a:p>
        </p:txBody>
      </p:sp>
      <p:cxnSp>
        <p:nvCxnSpPr>
          <p:cNvPr id="121" name="Straight Arrow Connector 120"/>
          <p:cNvCxnSpPr>
            <a:stCxn id="119" idx="3"/>
          </p:cNvCxnSpPr>
          <p:nvPr/>
        </p:nvCxnSpPr>
        <p:spPr>
          <a:xfrm>
            <a:off x="2736731" y="2209800"/>
            <a:ext cx="61606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447800" y="2514600"/>
            <a:ext cx="1524000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Two States</a:t>
            </a:r>
          </a:p>
          <a:p>
            <a:pPr marL="914400" indent="-2286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On</a:t>
            </a:r>
          </a:p>
          <a:p>
            <a:pPr marL="914400" indent="-2286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Off</a:t>
            </a:r>
          </a:p>
          <a:p>
            <a:pPr marL="914400" indent="-2286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895600" y="2971800"/>
            <a:ext cx="61606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2895600" y="3276600"/>
            <a:ext cx="61606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3581400" y="3657600"/>
            <a:ext cx="1524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1219200" y="3657600"/>
            <a:ext cx="1600200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dirty="0" smtClean="0"/>
              <a:t>Neighborhood</a:t>
            </a:r>
          </a:p>
        </p:txBody>
      </p:sp>
      <p:cxnSp>
        <p:nvCxnSpPr>
          <p:cNvPr id="146" name="Straight Arrow Connector 145"/>
          <p:cNvCxnSpPr/>
          <p:nvPr/>
        </p:nvCxnSpPr>
        <p:spPr>
          <a:xfrm>
            <a:off x="2819400" y="3884612"/>
            <a:ext cx="61606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1143000" y="4343400"/>
            <a:ext cx="1676400" cy="1600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dirty="0" smtClean="0"/>
              <a:t>Cell states</a:t>
            </a:r>
          </a:p>
          <a:p>
            <a:pPr algn="r"/>
            <a:r>
              <a:rPr lang="en-US" dirty="0" smtClean="0"/>
              <a:t>evolve over time according to a predefined set of rules.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43000" y="1066800"/>
            <a:ext cx="1676400" cy="838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dirty="0" smtClean="0"/>
              <a:t>A regular grid of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304800"/>
            <a:ext cx="6672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Sample Set of Rules – Conway's Game of Life</a:t>
            </a:r>
            <a:endParaRPr lang="en-US" sz="2800" dirty="0"/>
          </a:p>
        </p:txBody>
      </p:sp>
      <p:sp>
        <p:nvSpPr>
          <p:cNvPr id="206" name="Rectangle 205"/>
          <p:cNvSpPr/>
          <p:nvPr/>
        </p:nvSpPr>
        <p:spPr>
          <a:xfrm>
            <a:off x="1123950" y="1350169"/>
            <a:ext cx="263769" cy="2637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61646" y="1617785"/>
            <a:ext cx="263769" cy="263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61646" y="1354015"/>
            <a:ext cx="263769" cy="263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25415" y="1617785"/>
            <a:ext cx="263769" cy="263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389185" y="1617785"/>
            <a:ext cx="263769" cy="263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89185" y="1354015"/>
            <a:ext cx="263769" cy="263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61646" y="1090246"/>
            <a:ext cx="263769" cy="2637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25415" y="1090246"/>
            <a:ext cx="263769" cy="263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389185" y="1090246"/>
            <a:ext cx="263769" cy="263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85800" y="914400"/>
            <a:ext cx="1143000" cy="1143000"/>
            <a:chOff x="762000" y="1295400"/>
            <a:chExt cx="1981200" cy="1981200"/>
          </a:xfrm>
        </p:grpSpPr>
        <p:grpSp>
          <p:nvGrpSpPr>
            <p:cNvPr id="21" name="Group 20"/>
            <p:cNvGrpSpPr/>
            <p:nvPr/>
          </p:nvGrpSpPr>
          <p:grpSpPr>
            <a:xfrm>
              <a:off x="1066800" y="1295400"/>
              <a:ext cx="1371600" cy="1981200"/>
              <a:chOff x="1066800" y="1295400"/>
              <a:chExt cx="1371600" cy="19812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1447800" y="2286000"/>
                <a:ext cx="1981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990600" y="2286000"/>
                <a:ext cx="1981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533400" y="2286000"/>
                <a:ext cx="1981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76200" y="2286000"/>
                <a:ext cx="1981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 rot="5400000">
              <a:off x="1066800" y="1295400"/>
              <a:ext cx="1371600" cy="1981200"/>
              <a:chOff x="1066800" y="1295400"/>
              <a:chExt cx="1371600" cy="19812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rot="5400000">
                <a:off x="1447800" y="2286000"/>
                <a:ext cx="1981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990600" y="2286000"/>
                <a:ext cx="1981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533400" y="2286000"/>
                <a:ext cx="1981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76200" y="2286000"/>
                <a:ext cx="1981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8" name="Straight Arrow Connector 57"/>
          <p:cNvCxnSpPr/>
          <p:nvPr/>
        </p:nvCxnSpPr>
        <p:spPr>
          <a:xfrm>
            <a:off x="1905000" y="15240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22" name="Group 221"/>
          <p:cNvGrpSpPr/>
          <p:nvPr/>
        </p:nvGrpSpPr>
        <p:grpSpPr>
          <a:xfrm>
            <a:off x="685800" y="2209800"/>
            <a:ext cx="1143000" cy="1143000"/>
            <a:chOff x="685800" y="2362200"/>
            <a:chExt cx="1143000" cy="1143000"/>
          </a:xfrm>
        </p:grpSpPr>
        <p:sp>
          <p:nvSpPr>
            <p:cNvPr id="209" name="Rectangle 208"/>
            <p:cNvSpPr/>
            <p:nvPr/>
          </p:nvSpPr>
          <p:spPr>
            <a:xfrm>
              <a:off x="1128713" y="2805113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61646" y="30655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861646" y="2801815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125415" y="3065585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389185" y="30655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389185" y="280181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61646" y="2538046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125415" y="2538046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389185" y="2538046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26"/>
            <p:cNvGrpSpPr/>
            <p:nvPr/>
          </p:nvGrpSpPr>
          <p:grpSpPr>
            <a:xfrm>
              <a:off x="685800" y="2362200"/>
              <a:ext cx="1143000" cy="1143000"/>
              <a:chOff x="762000" y="1295400"/>
              <a:chExt cx="1981200" cy="1981200"/>
            </a:xfrm>
          </p:grpSpPr>
          <p:grpSp>
            <p:nvGrpSpPr>
              <p:cNvPr id="69" name="Group 20"/>
              <p:cNvGrpSpPr/>
              <p:nvPr/>
            </p:nvGrpSpPr>
            <p:grpSpPr>
              <a:xfrm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21"/>
              <p:cNvGrpSpPr/>
              <p:nvPr/>
            </p:nvGrpSpPr>
            <p:grpSpPr>
              <a:xfrm rot="5400000"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685800" y="3505200"/>
            <a:ext cx="1143000" cy="1143000"/>
            <a:chOff x="685800" y="3657600"/>
            <a:chExt cx="1143000" cy="1143000"/>
          </a:xfrm>
        </p:grpSpPr>
        <p:sp>
          <p:nvSpPr>
            <p:cNvPr id="213" name="Rectangle 212"/>
            <p:cNvSpPr/>
            <p:nvPr/>
          </p:nvSpPr>
          <p:spPr>
            <a:xfrm>
              <a:off x="1126331" y="4100512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61646" y="43609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861646" y="4097215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25415" y="4360985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389185" y="43609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389185" y="409721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61646" y="3833446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125415" y="3833446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389185" y="3833446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26"/>
            <p:cNvGrpSpPr/>
            <p:nvPr/>
          </p:nvGrpSpPr>
          <p:grpSpPr>
            <a:xfrm>
              <a:off x="685800" y="3657600"/>
              <a:ext cx="1143000" cy="1143000"/>
              <a:chOff x="762000" y="1295400"/>
              <a:chExt cx="1981200" cy="1981200"/>
            </a:xfrm>
          </p:grpSpPr>
          <p:grpSp>
            <p:nvGrpSpPr>
              <p:cNvPr id="89" name="Group 20"/>
              <p:cNvGrpSpPr/>
              <p:nvPr/>
            </p:nvGrpSpPr>
            <p:grpSpPr>
              <a:xfrm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21"/>
              <p:cNvGrpSpPr/>
              <p:nvPr/>
            </p:nvGrpSpPr>
            <p:grpSpPr>
              <a:xfrm rot="5400000"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18" name="Group 217"/>
          <p:cNvGrpSpPr/>
          <p:nvPr/>
        </p:nvGrpSpPr>
        <p:grpSpPr>
          <a:xfrm>
            <a:off x="685800" y="4800600"/>
            <a:ext cx="1143000" cy="1143000"/>
            <a:chOff x="685800" y="4953000"/>
            <a:chExt cx="1143000" cy="1143000"/>
          </a:xfrm>
        </p:grpSpPr>
        <p:sp>
          <p:nvSpPr>
            <p:cNvPr id="100" name="Rectangle 99"/>
            <p:cNvSpPr/>
            <p:nvPr/>
          </p:nvSpPr>
          <p:spPr>
            <a:xfrm>
              <a:off x="861646" y="56563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61646" y="539261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125415" y="56563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389185" y="5656385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389185" y="539261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61646" y="5128846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125415" y="5128846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389185" y="5128846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26"/>
            <p:cNvGrpSpPr/>
            <p:nvPr/>
          </p:nvGrpSpPr>
          <p:grpSpPr>
            <a:xfrm>
              <a:off x="685800" y="4953000"/>
              <a:ext cx="1143000" cy="1143000"/>
              <a:chOff x="762000" y="1295400"/>
              <a:chExt cx="1981200" cy="1981200"/>
            </a:xfrm>
          </p:grpSpPr>
          <p:grpSp>
            <p:nvGrpSpPr>
              <p:cNvPr id="109" name="Group 20"/>
              <p:cNvGrpSpPr/>
              <p:nvPr/>
            </p:nvGrpSpPr>
            <p:grpSpPr>
              <a:xfrm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115" name="Straight Connector 114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0" name="Group 21"/>
              <p:cNvGrpSpPr/>
              <p:nvPr/>
            </p:nvGrpSpPr>
            <p:grpSpPr>
              <a:xfrm rot="5400000"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8" name="Group 207"/>
          <p:cNvGrpSpPr/>
          <p:nvPr/>
        </p:nvGrpSpPr>
        <p:grpSpPr>
          <a:xfrm>
            <a:off x="2438400" y="914400"/>
            <a:ext cx="1143000" cy="1143000"/>
            <a:chOff x="2438400" y="1066800"/>
            <a:chExt cx="1143000" cy="1143000"/>
          </a:xfrm>
        </p:grpSpPr>
        <p:sp>
          <p:nvSpPr>
            <p:cNvPr id="120" name="Rectangle 119"/>
            <p:cNvSpPr/>
            <p:nvPr/>
          </p:nvSpPr>
          <p:spPr>
            <a:xfrm>
              <a:off x="2614246" y="17701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614246" y="150641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878015" y="17701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141785" y="17701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141785" y="150641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614246" y="1242646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878015" y="1242646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141785" y="1242646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8" name="Group 26"/>
            <p:cNvGrpSpPr/>
            <p:nvPr/>
          </p:nvGrpSpPr>
          <p:grpSpPr>
            <a:xfrm>
              <a:off x="2438400" y="1066800"/>
              <a:ext cx="1143000" cy="1143000"/>
              <a:chOff x="762000" y="1295400"/>
              <a:chExt cx="1981200" cy="1981200"/>
            </a:xfrm>
          </p:grpSpPr>
          <p:grpSp>
            <p:nvGrpSpPr>
              <p:cNvPr id="129" name="Group 20"/>
              <p:cNvGrpSpPr/>
              <p:nvPr/>
            </p:nvGrpSpPr>
            <p:grpSpPr>
              <a:xfrm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oup 21"/>
              <p:cNvGrpSpPr/>
              <p:nvPr/>
            </p:nvGrpSpPr>
            <p:grpSpPr>
              <a:xfrm rot="5400000"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3" name="Group 222"/>
          <p:cNvGrpSpPr/>
          <p:nvPr/>
        </p:nvGrpSpPr>
        <p:grpSpPr>
          <a:xfrm>
            <a:off x="2438400" y="2209800"/>
            <a:ext cx="1143000" cy="1143000"/>
            <a:chOff x="2438400" y="2362200"/>
            <a:chExt cx="1143000" cy="1143000"/>
          </a:xfrm>
        </p:grpSpPr>
        <p:sp>
          <p:nvSpPr>
            <p:cNvPr id="210" name="Rectangle 209"/>
            <p:cNvSpPr/>
            <p:nvPr/>
          </p:nvSpPr>
          <p:spPr>
            <a:xfrm>
              <a:off x="2878931" y="2805112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614246" y="30655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614246" y="2801815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878015" y="3065585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141785" y="30655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141785" y="280181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614246" y="2538046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878015" y="2538046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141785" y="2538046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26"/>
            <p:cNvGrpSpPr/>
            <p:nvPr/>
          </p:nvGrpSpPr>
          <p:grpSpPr>
            <a:xfrm>
              <a:off x="2438400" y="2362200"/>
              <a:ext cx="1143000" cy="1143000"/>
              <a:chOff x="762000" y="1295400"/>
              <a:chExt cx="1981200" cy="1981200"/>
            </a:xfrm>
          </p:grpSpPr>
          <p:grpSp>
            <p:nvGrpSpPr>
              <p:cNvPr id="149" name="Group 20"/>
              <p:cNvGrpSpPr/>
              <p:nvPr/>
            </p:nvGrpSpPr>
            <p:grpSpPr>
              <a:xfrm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oup 21"/>
              <p:cNvGrpSpPr/>
              <p:nvPr/>
            </p:nvGrpSpPr>
            <p:grpSpPr>
              <a:xfrm rot="5400000"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151" name="Straight Connector 150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16" name="Group 215"/>
          <p:cNvGrpSpPr/>
          <p:nvPr/>
        </p:nvGrpSpPr>
        <p:grpSpPr>
          <a:xfrm>
            <a:off x="2438400" y="3505200"/>
            <a:ext cx="1143000" cy="1143000"/>
            <a:chOff x="2438400" y="3657600"/>
            <a:chExt cx="1143000" cy="1143000"/>
          </a:xfrm>
        </p:grpSpPr>
        <p:sp>
          <p:nvSpPr>
            <p:cNvPr id="160" name="Rectangle 159"/>
            <p:cNvSpPr/>
            <p:nvPr/>
          </p:nvSpPr>
          <p:spPr>
            <a:xfrm>
              <a:off x="2614246" y="43609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2614246" y="4097215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878015" y="4360985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141785" y="43609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141785" y="409721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614246" y="3833446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878015" y="3833446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141785" y="3833446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8" name="Group 26"/>
            <p:cNvGrpSpPr/>
            <p:nvPr/>
          </p:nvGrpSpPr>
          <p:grpSpPr>
            <a:xfrm>
              <a:off x="2438400" y="3657600"/>
              <a:ext cx="1143000" cy="1143000"/>
              <a:chOff x="762000" y="1295400"/>
              <a:chExt cx="1981200" cy="1981200"/>
            </a:xfrm>
          </p:grpSpPr>
          <p:grpSp>
            <p:nvGrpSpPr>
              <p:cNvPr id="169" name="Group 20"/>
              <p:cNvGrpSpPr/>
              <p:nvPr/>
            </p:nvGrpSpPr>
            <p:grpSpPr>
              <a:xfrm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175" name="Straight Connector 174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0" name="Group 21"/>
              <p:cNvGrpSpPr/>
              <p:nvPr/>
            </p:nvGrpSpPr>
            <p:grpSpPr>
              <a:xfrm rot="5400000"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171" name="Straight Connector 170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4" name="Group 223"/>
          <p:cNvGrpSpPr/>
          <p:nvPr/>
        </p:nvGrpSpPr>
        <p:grpSpPr>
          <a:xfrm>
            <a:off x="2438400" y="4800600"/>
            <a:ext cx="1143000" cy="1143000"/>
            <a:chOff x="2438400" y="4953000"/>
            <a:chExt cx="1143000" cy="1143000"/>
          </a:xfrm>
        </p:grpSpPr>
        <p:sp>
          <p:nvSpPr>
            <p:cNvPr id="219" name="Rectangle 218"/>
            <p:cNvSpPr/>
            <p:nvPr/>
          </p:nvSpPr>
          <p:spPr>
            <a:xfrm>
              <a:off x="2881313" y="5395913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2614246" y="56563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614246" y="539261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2878015" y="565638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3141785" y="5656385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141785" y="5392615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614246" y="5128846"/>
              <a:ext cx="263769" cy="2637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878015" y="5128846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141785" y="5128846"/>
              <a:ext cx="263769" cy="26376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8" name="Group 26"/>
            <p:cNvGrpSpPr/>
            <p:nvPr/>
          </p:nvGrpSpPr>
          <p:grpSpPr>
            <a:xfrm>
              <a:off x="2438400" y="4953000"/>
              <a:ext cx="1143000" cy="1143000"/>
              <a:chOff x="762000" y="1295400"/>
              <a:chExt cx="1981200" cy="1981200"/>
            </a:xfrm>
          </p:grpSpPr>
          <p:grpSp>
            <p:nvGrpSpPr>
              <p:cNvPr id="189" name="Group 20"/>
              <p:cNvGrpSpPr/>
              <p:nvPr/>
            </p:nvGrpSpPr>
            <p:grpSpPr>
              <a:xfrm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195" name="Straight Connector 194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0" name="Group 21"/>
              <p:cNvGrpSpPr/>
              <p:nvPr/>
            </p:nvGrpSpPr>
            <p:grpSpPr>
              <a:xfrm rot="5400000">
                <a:off x="1066800" y="1295400"/>
                <a:ext cx="1371600" cy="1981200"/>
                <a:chOff x="1066800" y="1295400"/>
                <a:chExt cx="1371600" cy="1981200"/>
              </a:xfrm>
            </p:grpSpPr>
            <p:cxnSp>
              <p:nvCxnSpPr>
                <p:cNvPr id="191" name="Straight Connector 190"/>
                <p:cNvCxnSpPr/>
                <p:nvPr/>
              </p:nvCxnSpPr>
              <p:spPr>
                <a:xfrm rot="5400000">
                  <a:off x="14478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5400000">
                  <a:off x="9906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5400000">
                  <a:off x="5334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5400000">
                  <a:off x="76200" y="2286000"/>
                  <a:ext cx="1981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99" name="Straight Arrow Connector 198"/>
          <p:cNvCxnSpPr/>
          <p:nvPr/>
        </p:nvCxnSpPr>
        <p:spPr>
          <a:xfrm>
            <a:off x="1905000" y="2817812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>
            <a:off x="1905000" y="4113212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1905000" y="5408612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3810000" y="1145738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dirty="0" smtClean="0"/>
              <a:t>1.	Any live cell with fewer than two live neighbors dies, as if caused by under-population.</a:t>
            </a:r>
            <a:endParaRPr lang="en-US" dirty="0"/>
          </a:p>
        </p:txBody>
      </p:sp>
      <p:sp>
        <p:nvSpPr>
          <p:cNvPr id="203" name="TextBox 202"/>
          <p:cNvSpPr txBox="1"/>
          <p:nvPr/>
        </p:nvSpPr>
        <p:spPr>
          <a:xfrm>
            <a:off x="3810000" y="2441138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dirty="0"/>
              <a:t>2</a:t>
            </a:r>
            <a:r>
              <a:rPr lang="en-US" dirty="0" smtClean="0"/>
              <a:t>.	Any live cell with two or three live neighbors lives on to the next generation.</a:t>
            </a:r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3810000" y="3736538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dirty="0"/>
              <a:t>3</a:t>
            </a:r>
            <a:r>
              <a:rPr lang="en-US" dirty="0" smtClean="0"/>
              <a:t>.	Any live cell with more than three live neighbors dies, as if by overcrowding.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3810000" y="4992469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dirty="0"/>
              <a:t>4</a:t>
            </a:r>
            <a:r>
              <a:rPr lang="en-US" dirty="0" smtClean="0"/>
              <a:t>.	Any dead cell with exactly three live neighbors becomes a live cell, as if by reproduction.</a:t>
            </a:r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>
            <a:off x="1447800" y="6550223"/>
            <a:ext cx="655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http://en.wikipedia.org/wiki/Conway%27s_game_of_life</a:t>
            </a:r>
            <a:endParaRPr lang="en-US" sz="14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953000" y="5943600"/>
            <a:ext cx="3684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An example of "Emergence"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04800"/>
            <a:ext cx="6666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Interesting Patterns – Conway's Game of Life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466" t="23561" r="4119" b="6827"/>
          <a:stretch>
            <a:fillRect/>
          </a:stretch>
        </p:blipFill>
        <p:spPr bwMode="auto">
          <a:xfrm>
            <a:off x="990600" y="1143000"/>
            <a:ext cx="7162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447800" y="6550223"/>
            <a:ext cx="655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http://en.wikipedia.org/wiki/Conway%27s_game_of_life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1600200" y="7620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1752600" y="10668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1905000" y="9144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1600200" y="10668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1600200" y="9144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1905000" y="1066800"/>
            <a:ext cx="1524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752600" y="762000"/>
            <a:ext cx="1524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1905000" y="762000"/>
            <a:ext cx="1524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445419" y="609600"/>
            <a:ext cx="5183981" cy="5181600"/>
            <a:chOff x="1905000" y="533400"/>
            <a:chExt cx="5183981" cy="5181600"/>
          </a:xfrm>
        </p:grpSpPr>
        <p:grpSp>
          <p:nvGrpSpPr>
            <p:cNvPr id="5" name="Group 79"/>
            <p:cNvGrpSpPr/>
            <p:nvPr/>
          </p:nvGrpSpPr>
          <p:grpSpPr>
            <a:xfrm>
              <a:off x="1905000" y="533400"/>
              <a:ext cx="5181599" cy="5176838"/>
              <a:chOff x="1905000" y="838200"/>
              <a:chExt cx="5181599" cy="5105401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5400000">
                <a:off x="-647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-495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-342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-1905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-38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14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2666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4190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571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7239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8762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10286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181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1333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14858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6382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17907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19431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2095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2247901" y="3390900"/>
                <a:ext cx="5105399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24003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25527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2705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2857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3009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31623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3314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3467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36195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3771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3924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4076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>
                <a:off x="4229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4381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45338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80"/>
            <p:cNvGrpSpPr/>
            <p:nvPr/>
          </p:nvGrpSpPr>
          <p:grpSpPr>
            <a:xfrm rot="5400000">
              <a:off x="1906205" y="532203"/>
              <a:ext cx="5181599" cy="5183980"/>
              <a:chOff x="1905000" y="838200"/>
              <a:chExt cx="5181599" cy="5105401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>
                <a:off x="-647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-495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-342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-1905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-38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114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2666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190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571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7239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8762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10286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1181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1333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14858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16382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17907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19431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2095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2247901" y="3390900"/>
                <a:ext cx="5105399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24003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25527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2705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2857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3009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31623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3314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3467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36195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3771901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39243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40767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42291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4381500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4533899" y="3390901"/>
                <a:ext cx="51054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0" name="Rectangle 149"/>
          <p:cNvSpPr/>
          <p:nvPr/>
        </p:nvSpPr>
        <p:spPr>
          <a:xfrm>
            <a:off x="2895600" y="1143000"/>
            <a:ext cx="5181600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200400" y="12954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352800" y="12954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3200400" y="1447800"/>
            <a:ext cx="1524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3352800" y="16002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048000" y="12954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3200400" y="16002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5791200" y="228600"/>
            <a:ext cx="87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7467600" y="762000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>
            <a:off x="3352800" y="14478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048000" y="16002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3048000" y="1447800"/>
            <a:ext cx="1524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2895600" y="1142985"/>
            <a:ext cx="5184009" cy="5181599"/>
            <a:chOff x="2895600" y="1142985"/>
            <a:chExt cx="5184009" cy="5181599"/>
          </a:xfrm>
        </p:grpSpPr>
        <p:grpSp>
          <p:nvGrpSpPr>
            <p:cNvPr id="78" name="Group 79"/>
            <p:cNvGrpSpPr/>
            <p:nvPr/>
          </p:nvGrpSpPr>
          <p:grpSpPr>
            <a:xfrm>
              <a:off x="2895600" y="1143000"/>
              <a:ext cx="5181599" cy="5176838"/>
              <a:chOff x="1905000" y="838200"/>
              <a:chExt cx="5181599" cy="5105401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 rot="5400000">
                <a:off x="-647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-495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-342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>
                <a:off x="-1905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>
                <a:off x="-38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14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>
                <a:off x="2666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4190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571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7239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>
                <a:off x="8762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10286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1181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1333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14858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>
                <a:off x="16382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>
                <a:off x="17907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>
                <a:off x="19431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>
                <a:off x="2095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>
                <a:off x="2247901" y="3390900"/>
                <a:ext cx="5105399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24003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>
                <a:off x="25527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>
                <a:off x="2705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>
                <a:off x="2857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>
                <a:off x="3009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31623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>
                <a:off x="3314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>
                <a:off x="3467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>
                <a:off x="36195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5400000">
                <a:off x="3771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5400000">
                <a:off x="3924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4076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4229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>
                <a:off x="4381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>
                <a:off x="45338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80"/>
            <p:cNvGrpSpPr/>
            <p:nvPr/>
          </p:nvGrpSpPr>
          <p:grpSpPr>
            <a:xfrm rot="5400000">
              <a:off x="2896819" y="1141795"/>
              <a:ext cx="5181599" cy="5183980"/>
              <a:chOff x="1905000" y="838200"/>
              <a:chExt cx="5181599" cy="5105401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 rot="5400000">
                <a:off x="-647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-495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-342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>
                <a:off x="-1905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-38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114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2666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4190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571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7239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>
                <a:off x="8762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>
                <a:off x="10286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1181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333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14858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16382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17907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19431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2095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2247901" y="3390900"/>
                <a:ext cx="5105399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4003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5527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2705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>
                <a:off x="2857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3009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31623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>
                <a:off x="3314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>
                <a:off x="3467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>
                <a:off x="36195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>
                <a:off x="3771901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39243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40767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>
                <a:off x="42291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>
                <a:off x="4381500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>
                <a:off x="4533899" y="3390901"/>
                <a:ext cx="510540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2" name="TextBox 161"/>
          <p:cNvSpPr txBox="1"/>
          <p:nvPr/>
        </p:nvSpPr>
        <p:spPr>
          <a:xfrm>
            <a:off x="609600" y="4343400"/>
            <a:ext cx="7924800" cy="2209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/>
            <a:r>
              <a:rPr lang="en-US" sz="2400" dirty="0" smtClean="0"/>
              <a:t>Top-level procedure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Draw the current grid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Advance game by applying rules to all cells of current and filling next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Swap current and next grid</a:t>
            </a:r>
            <a:endParaRPr lang="en-US" sz="2000" dirty="0"/>
          </a:p>
        </p:txBody>
      </p:sp>
      <p:cxnSp>
        <p:nvCxnSpPr>
          <p:cNvPr id="152" name="Straight Arrow Connector 151"/>
          <p:cNvCxnSpPr/>
          <p:nvPr/>
        </p:nvCxnSpPr>
        <p:spPr>
          <a:xfrm>
            <a:off x="1828800" y="9906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4596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 = 5;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cell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[N];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9050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66800" y="16002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26670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66800" y="34290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66800" y="41910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66800" y="49530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1981200"/>
            <a:ext cx="3497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dirty="0" smtClean="0"/>
              <a:t>One-dimensional array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214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3669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4431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725</Words>
  <Application>Microsoft Macintosh PowerPoint</Application>
  <PresentationFormat>On-screen Show (4:3)</PresentationFormat>
  <Paragraphs>232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Two-dimensional Arrays</vt:lpstr>
      <vt:lpstr>Processing 2D Arrays</vt:lpstr>
      <vt:lpstr>Lengths of 2D Arrays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Ragged Arrays</vt:lpstr>
      <vt:lpstr>Slide 17</vt:lpstr>
      <vt:lpstr>Slide 18</vt:lpstr>
    </vt:vector>
  </TitlesOfParts>
  <Company>Bristol-Myers Squibb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Russo, Mark</dc:creator>
  <cp:lastModifiedBy>dxu</cp:lastModifiedBy>
  <cp:revision>81</cp:revision>
  <dcterms:created xsi:type="dcterms:W3CDTF">2011-03-12T00:02:15Z</dcterms:created>
  <dcterms:modified xsi:type="dcterms:W3CDTF">2012-03-22T17:15:39Z</dcterms:modified>
</cp:coreProperties>
</file>