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7" r:id="rId3"/>
    <p:sldId id="268" r:id="rId4"/>
    <p:sldId id="269" r:id="rId5"/>
    <p:sldId id="266" r:id="rId6"/>
    <p:sldId id="278" r:id="rId7"/>
    <p:sldId id="274" r:id="rId8"/>
    <p:sldId id="275" r:id="rId9"/>
    <p:sldId id="271" r:id="rId10"/>
    <p:sldId id="273" r:id="rId11"/>
    <p:sldId id="285" r:id="rId12"/>
    <p:sldId id="299" r:id="rId13"/>
    <p:sldId id="298" r:id="rId14"/>
    <p:sldId id="276" r:id="rId15"/>
    <p:sldId id="291" r:id="rId16"/>
    <p:sldId id="293" r:id="rId17"/>
    <p:sldId id="287" r:id="rId18"/>
    <p:sldId id="297" r:id="rId19"/>
    <p:sldId id="288" r:id="rId20"/>
    <p:sldId id="289" r:id="rId21"/>
    <p:sldId id="272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C8A54-136C-497B-99BF-2AE5F763DC29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3353A-4BAC-4878-8A72-5805ABB33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8856-B61E-4016-8527-1911EF3F00A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8187-D562-465C-A6FC-9602E805F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 Processing</a:t>
            </a:r>
          </a:p>
          <a:p>
            <a:pPr>
              <a:buNone/>
            </a:pPr>
            <a:r>
              <a:rPr lang="en-US" dirty="0" smtClean="0"/>
              <a:t>… computing with and about data, </a:t>
            </a:r>
          </a:p>
          <a:p>
            <a:pPr>
              <a:buNone/>
            </a:pPr>
            <a:r>
              <a:rPr lang="en-US" dirty="0" smtClean="0"/>
              <a:t>… where "data" includes the values and relative locations of the colors that make up an image.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PImage</a:t>
            </a:r>
            <a:r>
              <a:rPr lang="en-US" dirty="0" smtClean="0"/>
              <a:t> </a:t>
            </a:r>
          </a:p>
          <a:p>
            <a:pPr lvl="3"/>
            <a:endParaRPr lang="en-US" dirty="0" smtClean="0"/>
          </a:p>
          <a:p>
            <a:pPr marL="400050" lvl="1" indent="0">
              <a:buNone/>
              <a:tabLst>
                <a:tab pos="2227263" algn="l"/>
              </a:tabLst>
            </a:pPr>
            <a:r>
              <a:rPr lang="en-US" u="sng" dirty="0" smtClean="0"/>
              <a:t>Fields</a:t>
            </a:r>
          </a:p>
          <a:p>
            <a:pPr lvl="2">
              <a:buNone/>
              <a:tabLst>
                <a:tab pos="2227263" algn="l"/>
              </a:tabLst>
            </a:pPr>
            <a:r>
              <a:rPr lang="en-US" dirty="0" smtClean="0"/>
              <a:t>width	- the width of the image</a:t>
            </a:r>
          </a:p>
          <a:p>
            <a:pPr lvl="2">
              <a:buNone/>
              <a:tabLst>
                <a:tab pos="2227263" algn="l"/>
              </a:tabLst>
            </a:pPr>
            <a:r>
              <a:rPr lang="en-US" dirty="0" smtClean="0"/>
              <a:t>height	- the height of the image</a:t>
            </a:r>
          </a:p>
          <a:p>
            <a:pPr lvl="2">
              <a:buNone/>
              <a:tabLst>
                <a:tab pos="2227263" algn="l"/>
              </a:tabLst>
            </a:pPr>
            <a:r>
              <a:rPr lang="en-US" dirty="0" smtClean="0"/>
              <a:t>pixels[]	- the image pixel colors</a:t>
            </a:r>
          </a:p>
          <a:p>
            <a:pPr lvl="2">
              <a:buNone/>
              <a:tabLst>
                <a:tab pos="2227263" algn="l"/>
              </a:tabLst>
            </a:pPr>
            <a:r>
              <a:rPr lang="en-US" dirty="0"/>
              <a:t>	</a:t>
            </a:r>
            <a:r>
              <a:rPr lang="en-US" dirty="0" smtClean="0"/>
              <a:t>	  (after a call to </a:t>
            </a:r>
            <a:r>
              <a:rPr lang="en-US" dirty="0" err="1" smtClean="0"/>
              <a:t>loadPixels</a:t>
            </a:r>
            <a:r>
              <a:rPr lang="en-US" dirty="0" smtClean="0"/>
              <a:t>())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PImage</a:t>
            </a:r>
            <a:endParaRPr lang="en-US" dirty="0" smtClean="0"/>
          </a:p>
          <a:p>
            <a:pPr lvl="3"/>
            <a:endParaRPr lang="en-US" dirty="0" smtClean="0"/>
          </a:p>
          <a:p>
            <a:pPr marL="400050" lvl="1" indent="0">
              <a:buNone/>
            </a:pPr>
            <a:r>
              <a:rPr lang="en-US" u="sng" dirty="0" smtClean="0"/>
              <a:t>Methods</a:t>
            </a:r>
          </a:p>
          <a:p>
            <a:pPr lvl="2" indent="-449263">
              <a:buNone/>
            </a:pPr>
            <a:r>
              <a:rPr lang="en-US" dirty="0" err="1" smtClean="0"/>
              <a:t>loadPixels</a:t>
            </a:r>
            <a:r>
              <a:rPr lang="en-US" dirty="0" smtClean="0"/>
              <a:t>()</a:t>
            </a:r>
          </a:p>
          <a:p>
            <a:pPr lvl="2" indent="-449263">
              <a:buNone/>
            </a:pPr>
            <a:r>
              <a:rPr lang="en-US" dirty="0" smtClean="0"/>
              <a:t>	Loads the color data out of the </a:t>
            </a:r>
            <a:r>
              <a:rPr lang="en-US" dirty="0" err="1" smtClean="0"/>
              <a:t>PImage</a:t>
            </a:r>
            <a:r>
              <a:rPr lang="en-US" dirty="0" smtClean="0"/>
              <a:t> object into a 1D array of colors named pixels[].</a:t>
            </a:r>
          </a:p>
          <a:p>
            <a:pPr marL="2057400" lvl="7" indent="-449263"/>
            <a:endParaRPr lang="en-US" dirty="0" smtClean="0"/>
          </a:p>
          <a:p>
            <a:pPr lvl="2" indent="-449263">
              <a:buNone/>
            </a:pPr>
            <a:r>
              <a:rPr lang="en-US" dirty="0" err="1" smtClean="0"/>
              <a:t>updatePixels</a:t>
            </a:r>
            <a:r>
              <a:rPr lang="en-US" dirty="0" smtClean="0"/>
              <a:t>()</a:t>
            </a:r>
          </a:p>
          <a:p>
            <a:pPr lvl="2" indent="-449263">
              <a:buNone/>
            </a:pPr>
            <a:r>
              <a:rPr lang="en-US" dirty="0" smtClean="0"/>
              <a:t>	Copies the color data from the pixels[] array back to the </a:t>
            </a:r>
            <a:r>
              <a:rPr lang="en-US" dirty="0" err="1" smtClean="0"/>
              <a:t>PImage</a:t>
            </a:r>
            <a:r>
              <a:rPr lang="en-US" dirty="0" smtClean="0"/>
              <a:t> object.</a:t>
            </a:r>
          </a:p>
          <a:p>
            <a:pPr lvl="1" indent="-449263">
              <a:buNone/>
            </a:pPr>
            <a:r>
              <a:rPr lang="en-US" u="sng" dirty="0" smtClean="0"/>
              <a:t>Also</a:t>
            </a:r>
          </a:p>
          <a:p>
            <a:pPr lvl="2" indent="-449263">
              <a:buNone/>
            </a:pPr>
            <a:r>
              <a:rPr lang="en-US" dirty="0" smtClean="0"/>
              <a:t>red(color)	extract the red component of from color</a:t>
            </a:r>
          </a:p>
          <a:p>
            <a:pPr lvl="2" indent="-449263">
              <a:buNone/>
            </a:pPr>
            <a:r>
              <a:rPr lang="en-US" dirty="0" smtClean="0"/>
              <a:t>blue(color)	extract the green component from a color</a:t>
            </a:r>
          </a:p>
          <a:p>
            <a:pPr lvl="2" indent="-449263">
              <a:buNone/>
            </a:pPr>
            <a:r>
              <a:rPr lang="en-US" dirty="0" smtClean="0"/>
              <a:t>green(color)	extract the blue component from a color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Color </a:t>
            </a:r>
          </a:p>
          <a:p>
            <a:pPr lvl="1"/>
            <a:r>
              <a:rPr lang="en-US" dirty="0" smtClean="0"/>
              <a:t>Extracting Red/Green/Blue colors </a:t>
            </a:r>
          </a:p>
          <a:p>
            <a:pPr lvl="2"/>
            <a:r>
              <a:rPr lang="en-US" dirty="0"/>
              <a:t>p</a:t>
            </a:r>
            <a:r>
              <a:rPr lang="en-US" sz="2400" dirty="0" smtClean="0"/>
              <a:t>ixels[</a:t>
            </a:r>
            <a:r>
              <a:rPr lang="en-US" sz="2400" dirty="0" err="1" smtClean="0"/>
              <a:t>i</a:t>
            </a:r>
            <a:r>
              <a:rPr lang="en-US" sz="2400" dirty="0" smtClean="0"/>
              <a:t>] = color(red(c), 0, 0);</a:t>
            </a:r>
          </a:p>
          <a:p>
            <a:pPr lvl="2"/>
            <a:r>
              <a:rPr lang="en-US" dirty="0"/>
              <a:t>pixels[</a:t>
            </a:r>
            <a:r>
              <a:rPr lang="en-US" dirty="0" err="1"/>
              <a:t>i</a:t>
            </a:r>
            <a:r>
              <a:rPr lang="en-US" dirty="0"/>
              <a:t>] = color</a:t>
            </a:r>
            <a:r>
              <a:rPr lang="en-US" dirty="0" smtClean="0"/>
              <a:t>(</a:t>
            </a:r>
            <a:r>
              <a:rPr lang="en-US" dirty="0"/>
              <a:t>0</a:t>
            </a:r>
            <a:r>
              <a:rPr lang="en-US" dirty="0" smtClean="0"/>
              <a:t>, </a:t>
            </a:r>
            <a:r>
              <a:rPr lang="en-US" dirty="0"/>
              <a:t>0, </a:t>
            </a:r>
            <a:r>
              <a:rPr lang="en-US" dirty="0" smtClean="0"/>
              <a:t>blue(c));</a:t>
            </a:r>
            <a:endParaRPr lang="en-US" sz="2400" dirty="0" smtClean="0"/>
          </a:p>
          <a:p>
            <a:pPr lvl="1"/>
            <a:r>
              <a:rPr lang="en-US" dirty="0" smtClean="0"/>
              <a:t>Grayscale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ixels[</a:t>
            </a:r>
            <a:r>
              <a:rPr lang="en-US" dirty="0" err="1" smtClean="0"/>
              <a:t>i</a:t>
            </a:r>
            <a:r>
              <a:rPr lang="en-US" dirty="0" smtClean="0"/>
              <a:t>] = color(0.3*red(c)+ 0.59*green(c)+ 0.11*blue(c));</a:t>
            </a:r>
          </a:p>
          <a:p>
            <a:pPr lvl="1"/>
            <a:r>
              <a:rPr lang="en-US" dirty="0" smtClean="0"/>
              <a:t>Negative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ixels[</a:t>
            </a:r>
            <a:r>
              <a:rPr lang="en-US" dirty="0" err="1" smtClean="0"/>
              <a:t>i</a:t>
            </a:r>
            <a:r>
              <a:rPr lang="en-US" dirty="0" smtClean="0"/>
              <a:t>] = color(255-red(c), 255-green(c), 255-blue(c));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4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Technique for archiving BW photos</a:t>
            </a:r>
          </a:p>
          <a:p>
            <a:pPr lvl="1"/>
            <a:r>
              <a:rPr lang="en-US" dirty="0" smtClean="0"/>
              <a:t>float </a:t>
            </a:r>
            <a:r>
              <a:rPr lang="en-US" dirty="0"/>
              <a:t>r = red(c)*0.393+green(c)*0.769+blue(c)*0.189;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float </a:t>
            </a:r>
            <a:r>
              <a:rPr lang="en-US" dirty="0"/>
              <a:t>g = red(c)*0.349+green(c)*0.686+blue(c)*0.168;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float </a:t>
            </a:r>
            <a:r>
              <a:rPr lang="en-US" dirty="0"/>
              <a:t>b = red(c)*0.272+green(c)*0.534+blue(c)*0.131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p</a:t>
            </a:r>
            <a:r>
              <a:rPr lang="en-US" smtClean="0"/>
              <a:t>ixels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color(r, g, b);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9494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PImage</a:t>
            </a:r>
            <a:r>
              <a:rPr lang="en-US" dirty="0" smtClean="0"/>
              <a:t> </a:t>
            </a:r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sz="2800" u="sng" dirty="0" smtClean="0"/>
              <a:t>Methods</a:t>
            </a:r>
            <a:r>
              <a:rPr lang="en-US" sz="2800" dirty="0" smtClean="0"/>
              <a:t> (Cont'd)</a:t>
            </a:r>
          </a:p>
          <a:p>
            <a:pPr marL="1489075" indent="-1252538">
              <a:buNone/>
            </a:pPr>
            <a:r>
              <a:rPr lang="en-US" sz="2400" dirty="0" smtClean="0"/>
              <a:t>get(…) 	Reads the color of any pixel or grabs a rectangle of pixels</a:t>
            </a:r>
          </a:p>
          <a:p>
            <a:pPr marL="1489075" indent="-1252538">
              <a:buNone/>
            </a:pPr>
            <a:r>
              <a:rPr lang="en-US" sz="2400" dirty="0" smtClean="0"/>
              <a:t>set(…) 	Writes a color to any pixel or writes an image into another</a:t>
            </a:r>
          </a:p>
          <a:p>
            <a:pPr marL="1489075" indent="-1252538">
              <a:buNone/>
            </a:pPr>
            <a:r>
              <a:rPr lang="en-US" sz="2400" dirty="0" smtClean="0"/>
              <a:t>copy(…) 	Copies pixels from one part of an image to another</a:t>
            </a:r>
          </a:p>
          <a:p>
            <a:pPr marL="1489075" indent="-1252538">
              <a:buNone/>
            </a:pPr>
            <a:r>
              <a:rPr lang="en-US" sz="2400" dirty="0" smtClean="0"/>
              <a:t>mask(…) 	Masks part of the image from displaying</a:t>
            </a:r>
          </a:p>
          <a:p>
            <a:pPr marL="1489075" indent="-1252538">
              <a:buNone/>
            </a:pPr>
            <a:r>
              <a:rPr lang="en-US" sz="2400" dirty="0" smtClean="0"/>
              <a:t>save(…) 	Saves the image to a TIFF, TARGA, PNG, or JPEG file</a:t>
            </a:r>
          </a:p>
          <a:p>
            <a:pPr marL="1489075" indent="-1252538">
              <a:buNone/>
            </a:pPr>
            <a:r>
              <a:rPr lang="en-US" sz="2400" dirty="0" smtClean="0"/>
              <a:t>resize(…) 	Changes the size of an image to a new width and height</a:t>
            </a:r>
          </a:p>
          <a:p>
            <a:pPr marL="1489075" indent="-1252538">
              <a:buNone/>
            </a:pPr>
            <a:r>
              <a:rPr lang="en-US" sz="2400" dirty="0" smtClean="0"/>
              <a:t>blend(…) 	Copies a pixel or rectangle of pixels using different blending modes</a:t>
            </a:r>
          </a:p>
          <a:p>
            <a:pPr marL="1489075" indent="-1252538">
              <a:buNone/>
            </a:pPr>
            <a:r>
              <a:rPr lang="en-US" sz="2400" dirty="0" smtClean="0"/>
              <a:t>filter(…) 	Processes the image using one of several 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get(…)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Get a single pixel (very slow)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Color c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img.get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(x, y);</a:t>
            </a:r>
          </a:p>
          <a:p>
            <a:pPr lvl="1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Get a rectangular range of pixels</a:t>
            </a:r>
          </a:p>
          <a:p>
            <a:pPr lvl="1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img2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img.get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(x, y, w, h);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166813"/>
            <a:ext cx="5772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tint(…) / </a:t>
            </a:r>
            <a:r>
              <a:rPr lang="en-US" dirty="0" err="1" smtClean="0"/>
              <a:t>noTint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tint() modifies the fill value for images</a:t>
            </a:r>
          </a:p>
          <a:p>
            <a:pPr lvl="3"/>
            <a:endParaRPr lang="en-US" dirty="0" smtClean="0"/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tint( gray );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tint( gray, alpha );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tint( red, green, blue ); 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tint( red, green, blue, alpha );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Turn off applied tint() values with </a:t>
            </a:r>
            <a:r>
              <a:rPr lang="en-US" dirty="0" err="1" smtClean="0"/>
              <a:t>noTint</a:t>
            </a:r>
            <a:r>
              <a:rPr lang="en-US" dirty="0" smtClean="0"/>
              <a:t>()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6553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warhol2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Load the image three times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loadImage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("andy-warhol2.jpg")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warhol.width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*3,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warhol.height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Draw modified images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tint(255, 0, 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0, 0);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tint(0, 255, 0);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250, 0);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tint(0, 0, 255);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warhol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500, 0); 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4438650" cy="206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86916"/>
            <a:ext cx="60198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fade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[5];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alpha = 255;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i1 = 0, i2 = 1;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size(600,400);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imageMode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(CENTER);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img.length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  // Load images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loadImage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bmc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"+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+".jpg");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background(255);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Fade out current image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tint(255, alpha);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[i1], 300, 200);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Fade in next image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tint(255, 255-alpha);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[i2], 300, 200);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Swap images when fade complete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alpha--;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(alpha &lt; 0)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i1 = (i1 + 1) %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img.length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i2 = (i2 + 1) %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img.length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alpha = 255;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48893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image is an array of colors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5772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9" name="Group 158"/>
          <p:cNvGrpSpPr/>
          <p:nvPr/>
        </p:nvGrpSpPr>
        <p:grpSpPr>
          <a:xfrm>
            <a:off x="5181600" y="2209800"/>
            <a:ext cx="3048000" cy="3795664"/>
            <a:chOff x="5715000" y="2209800"/>
            <a:chExt cx="3048000" cy="3795664"/>
          </a:xfrm>
        </p:grpSpPr>
        <p:sp>
          <p:nvSpPr>
            <p:cNvPr id="5" name="Rectangle 4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98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99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100</a:t>
              </a:r>
              <a:endParaRPr lang="en-US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101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102</a:t>
              </a:r>
              <a:endParaRPr 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103</a:t>
              </a:r>
              <a:endParaRPr lang="en-US" sz="1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198</a:t>
              </a:r>
              <a:endParaRPr lang="en-US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199</a:t>
              </a:r>
              <a:endParaRPr lang="en-US" sz="1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2390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390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8486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8486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459184" y="228600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59184" y="2633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200</a:t>
              </a:r>
              <a:endParaRPr lang="en-US" sz="1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201</a:t>
              </a:r>
              <a:endParaRPr lang="en-US" sz="1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77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202</a:t>
              </a:r>
              <a:endParaRPr lang="en-US" sz="1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203</a:t>
              </a:r>
              <a:endParaRPr lang="en-US" sz="1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01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298</a:t>
              </a:r>
              <a:endParaRPr lang="en-US" sz="1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82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299</a:t>
              </a:r>
              <a:endParaRPr lang="en-US" sz="1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459184" y="3014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715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300</a:t>
              </a:r>
              <a:endParaRPr lang="en-US" sz="1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6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301</a:t>
              </a:r>
              <a:endParaRPr lang="en-US" sz="1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302</a:t>
              </a:r>
              <a:endParaRPr lang="en-US" sz="1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58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303</a:t>
              </a:r>
              <a:endParaRPr lang="en-US" sz="1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01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398</a:t>
              </a:r>
              <a:endParaRPr lang="en-US" sz="1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82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399</a:t>
              </a:r>
              <a:endParaRPr lang="en-US" sz="10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459184" y="3395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715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400</a:t>
              </a:r>
              <a:endParaRPr lang="en-US" sz="1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96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401</a:t>
              </a:r>
              <a:endParaRPr lang="en-US" sz="10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77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402</a:t>
              </a:r>
              <a:endParaRPr lang="en-US" sz="1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58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403</a:t>
              </a:r>
              <a:endParaRPr lang="en-US" sz="1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001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498</a:t>
              </a:r>
              <a:endParaRPr lang="en-US" sz="1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82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499</a:t>
              </a:r>
              <a:endParaRPr lang="en-US" sz="1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459184" y="3776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715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500</a:t>
              </a:r>
              <a:endParaRPr lang="en-US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501</a:t>
              </a:r>
              <a:endParaRPr lang="en-US" sz="1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477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502</a:t>
              </a:r>
              <a:endParaRPr lang="en-US" sz="1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58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503</a:t>
              </a:r>
              <a:endParaRPr lang="en-US" sz="1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01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598</a:t>
              </a:r>
              <a:endParaRPr lang="en-US" sz="1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82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599</a:t>
              </a:r>
              <a:endParaRPr lang="en-US" sz="10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7459184" y="4157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715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600</a:t>
              </a:r>
              <a:endParaRPr lang="en-US" sz="1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96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601</a:t>
              </a:r>
              <a:endParaRPr lang="en-US" sz="1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7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602</a:t>
              </a:r>
              <a:endParaRPr lang="en-US" sz="10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8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603</a:t>
              </a:r>
              <a:endParaRPr lang="en-US" sz="10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001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698</a:t>
              </a:r>
              <a:endParaRPr lang="en-US" sz="10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382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699</a:t>
              </a:r>
              <a:endParaRPr lang="en-US" sz="10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459184" y="4538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715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700</a:t>
              </a:r>
              <a:endParaRPr lang="en-US" sz="10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96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701</a:t>
              </a:r>
              <a:endParaRPr lang="en-US" sz="1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7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702</a:t>
              </a:r>
              <a:endParaRPr lang="en-US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58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703</a:t>
              </a:r>
              <a:endParaRPr lang="en-US" sz="10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001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798</a:t>
              </a:r>
              <a:endParaRPr lang="en-US" sz="1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382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799</a:t>
              </a:r>
              <a:endParaRPr lang="en-US" sz="1000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7459184" y="4919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5715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800</a:t>
              </a:r>
              <a:endParaRPr lang="en-US" sz="1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801</a:t>
              </a:r>
              <a:endParaRPr lang="en-US" sz="1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77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802</a:t>
              </a:r>
              <a:endParaRPr lang="en-US" sz="1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58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803</a:t>
              </a:r>
              <a:endParaRPr lang="en-US" sz="10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001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898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382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899</a:t>
              </a:r>
              <a:endParaRPr lang="en-US" sz="10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7459184" y="5300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7459184" y="5681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6200000">
              <a:off x="5638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>
              <a:off x="6019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>
              <a:off x="6400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>
              <a:off x="6781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>
              <a:off x="7162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7924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>
              <a:off x="8305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>
              <a:off x="8686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 rot="5400000">
              <a:off x="5819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4" name="Rectangle 153"/>
            <p:cNvSpPr/>
            <p:nvPr/>
          </p:nvSpPr>
          <p:spPr>
            <a:xfrm rot="5400000">
              <a:off x="6200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5" name="Rectangle 154"/>
            <p:cNvSpPr/>
            <p:nvPr/>
          </p:nvSpPr>
          <p:spPr>
            <a:xfrm rot="5400000">
              <a:off x="6581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6" name="Rectangle 155"/>
            <p:cNvSpPr/>
            <p:nvPr/>
          </p:nvSpPr>
          <p:spPr>
            <a:xfrm rot="5400000">
              <a:off x="6962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7" name="Rectangle 156"/>
            <p:cNvSpPr/>
            <p:nvPr/>
          </p:nvSpPr>
          <p:spPr>
            <a:xfrm rot="5400000">
              <a:off x="8105962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58" name="Rectangle 157"/>
            <p:cNvSpPr/>
            <p:nvPr/>
          </p:nvSpPr>
          <p:spPr>
            <a:xfrm rot="5400000">
              <a:off x="8486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7772400" y="6172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mag.pde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609600" y="5943600"/>
            <a:ext cx="359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Pi</a:t>
            </a:r>
            <a:r>
              <a:rPr lang="en-US" sz="2800" dirty="0" smtClean="0"/>
              <a:t>x</a:t>
            </a:r>
            <a:r>
              <a:rPr lang="en-US" sz="2800" u="sng" dirty="0" smtClean="0"/>
              <a:t>el</a:t>
            </a:r>
            <a:r>
              <a:rPr lang="en-US" sz="2800" dirty="0" smtClean="0"/>
              <a:t>  :  </a:t>
            </a:r>
            <a:r>
              <a:rPr lang="en-US" sz="2800" u="sng" dirty="0" smtClean="0"/>
              <a:t>Pi</a:t>
            </a:r>
            <a:r>
              <a:rPr lang="en-US" sz="2800" dirty="0" smtClean="0"/>
              <a:t>cture </a:t>
            </a:r>
            <a:r>
              <a:rPr lang="en-US" sz="2800" u="sng" dirty="0" smtClean="0"/>
              <a:t>El</a:t>
            </a:r>
            <a:r>
              <a:rPr lang="en-US" sz="2800" dirty="0" smtClean="0"/>
              <a:t>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"/>
            <a:ext cx="7467600" cy="674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pointillism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loadImage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("bmc3.jpg")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image(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img.width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img.height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imageMode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(CENTER);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image(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width/2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height/2)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noStroke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ellipseMode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(CENTER);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          // Cover with random circles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&lt;20000;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++)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addPoint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addPoint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Add a random filled circle to image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x =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)random(width);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y =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)random(height);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x + width*y;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color c = pixels[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fill(c);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ellipse(x, y, 7, 7);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addPoint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166813"/>
            <a:ext cx="5772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Image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pixel colors every n pixels</a:t>
            </a:r>
          </a:p>
          <a:p>
            <a:r>
              <a:rPr lang="en-US" dirty="0" smtClean="0"/>
              <a:t>Draw a grid of basic shapes (ellipse, </a:t>
            </a:r>
            <a:r>
              <a:rPr lang="en-US" dirty="0" err="1" smtClean="0"/>
              <a:t>rect</a:t>
            </a:r>
            <a:r>
              <a:rPr lang="en-US" dirty="0" smtClean="0"/>
              <a:t>, line, triangle, </a:t>
            </a:r>
            <a:r>
              <a:rPr lang="en-US" dirty="0" err="1" smtClean="0"/>
              <a:t>etc</a:t>
            </a:r>
            <a:r>
              <a:rPr lang="en-US" dirty="0" smtClean="0"/>
              <a:t>) using the sampled color as fill color or stroke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2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05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/>
              <a:t>Color</a:t>
            </a:r>
            <a:endParaRPr lang="en-US" dirty="0" smtClean="0"/>
          </a:p>
          <a:p>
            <a:r>
              <a:rPr lang="en-US" dirty="0" smtClean="0"/>
              <a:t>A triple of bytes [0, 255]</a:t>
            </a:r>
          </a:p>
          <a:p>
            <a:pPr lvl="1"/>
            <a:r>
              <a:rPr lang="en-US" dirty="0" smtClean="0"/>
              <a:t>RGB or HSB</a:t>
            </a:r>
          </a:p>
          <a:p>
            <a:r>
              <a:rPr lang="en-US" dirty="0" smtClean="0"/>
              <a:t>Transparency (alpha)</a:t>
            </a:r>
          </a:p>
          <a:p>
            <a:pPr lvl="1"/>
            <a:r>
              <a:rPr lang="en-US" dirty="0" smtClean="0"/>
              <a:t>How to blend a new pixel color with an existing pixel color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772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248400"/>
            <a:ext cx="101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rgba.pde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Accessing the pixels of a sketch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loadPixels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Loads the color data out of the sketch window into a 1D array of colors named pixels[]</a:t>
            </a:r>
          </a:p>
          <a:p>
            <a:pPr lvl="1"/>
            <a:r>
              <a:rPr lang="en-US" dirty="0" smtClean="0"/>
              <a:t>The pixels[] array can be modified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updatePixels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Copies the color data from the pixels[] array back to the sketch window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381000" y="666214"/>
            <a:ext cx="487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3200" dirty="0" smtClean="0"/>
              <a:t>A 100-pixel wide image</a:t>
            </a:r>
            <a:endParaRPr lang="en-US" sz="2800" dirty="0" smtClean="0"/>
          </a:p>
          <a:p>
            <a:pPr marL="236538" indent="-236538">
              <a:buFont typeface="Arial" pitchFamily="34" charset="0"/>
              <a:buChar char="•"/>
            </a:pPr>
            <a:endParaRPr lang="en-US" sz="28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First pixel at index 0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Right-most pixel in first row at index 99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First pixel of second row at index 100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33400" y="4724400"/>
            <a:ext cx="550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pixels[] array is one-dimensional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9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137" name="Rectangle 136"/>
          <p:cNvSpPr/>
          <p:nvPr/>
        </p:nvSpPr>
        <p:spPr>
          <a:xfrm>
            <a:off x="990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8" name="Rectangle 137"/>
          <p:cNvSpPr/>
          <p:nvPr/>
        </p:nvSpPr>
        <p:spPr>
          <a:xfrm>
            <a:off x="1371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9" name="Rectangle 138"/>
          <p:cNvSpPr/>
          <p:nvPr/>
        </p:nvSpPr>
        <p:spPr>
          <a:xfrm>
            <a:off x="1752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40" name="Rectangle 139"/>
          <p:cNvSpPr/>
          <p:nvPr/>
        </p:nvSpPr>
        <p:spPr>
          <a:xfrm>
            <a:off x="2895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98</a:t>
            </a:r>
            <a:endParaRPr lang="en-US" sz="1000" dirty="0"/>
          </a:p>
        </p:txBody>
      </p:sp>
      <p:sp>
        <p:nvSpPr>
          <p:cNvPr id="141" name="Rectangle 140"/>
          <p:cNvSpPr/>
          <p:nvPr/>
        </p:nvSpPr>
        <p:spPr>
          <a:xfrm>
            <a:off x="3276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99</a:t>
            </a:r>
            <a:endParaRPr lang="en-US" sz="1000" dirty="0"/>
          </a:p>
        </p:txBody>
      </p:sp>
      <p:sp>
        <p:nvSpPr>
          <p:cNvPr id="142" name="Rectangle 141"/>
          <p:cNvSpPr/>
          <p:nvPr/>
        </p:nvSpPr>
        <p:spPr>
          <a:xfrm>
            <a:off x="3657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43" name="Rectangle 142"/>
          <p:cNvSpPr/>
          <p:nvPr/>
        </p:nvSpPr>
        <p:spPr>
          <a:xfrm>
            <a:off x="4038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101</a:t>
            </a:r>
            <a:endParaRPr lang="en-US" sz="1000" dirty="0"/>
          </a:p>
        </p:txBody>
      </p:sp>
      <p:sp>
        <p:nvSpPr>
          <p:cNvPr id="144" name="Rectangle 143"/>
          <p:cNvSpPr/>
          <p:nvPr/>
        </p:nvSpPr>
        <p:spPr>
          <a:xfrm>
            <a:off x="4419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102</a:t>
            </a:r>
            <a:endParaRPr lang="en-US" sz="1000" dirty="0"/>
          </a:p>
        </p:txBody>
      </p:sp>
      <p:sp>
        <p:nvSpPr>
          <p:cNvPr id="145" name="Rectangle 144"/>
          <p:cNvSpPr/>
          <p:nvPr/>
        </p:nvSpPr>
        <p:spPr>
          <a:xfrm>
            <a:off x="4800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103</a:t>
            </a:r>
            <a:endParaRPr lang="en-US" sz="1000" dirty="0"/>
          </a:p>
        </p:txBody>
      </p:sp>
      <p:sp>
        <p:nvSpPr>
          <p:cNvPr id="146" name="Rectangle 145"/>
          <p:cNvSpPr/>
          <p:nvPr/>
        </p:nvSpPr>
        <p:spPr>
          <a:xfrm>
            <a:off x="5943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198</a:t>
            </a:r>
            <a:endParaRPr lang="en-US" sz="10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199</a:t>
            </a:r>
            <a:endParaRPr lang="en-US" sz="1000" dirty="0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2133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181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181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7432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7912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791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2353784" y="556260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sp>
        <p:nvSpPr>
          <p:cNvPr id="155" name="Rectangle 154"/>
          <p:cNvSpPr/>
          <p:nvPr/>
        </p:nvSpPr>
        <p:spPr>
          <a:xfrm>
            <a:off x="5401784" y="552959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sp>
        <p:nvSpPr>
          <p:cNvPr id="156" name="Rectangle 155"/>
          <p:cNvSpPr/>
          <p:nvPr/>
        </p:nvSpPr>
        <p:spPr>
          <a:xfrm>
            <a:off x="6705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200</a:t>
            </a:r>
            <a:endParaRPr lang="en-US" sz="1000" dirty="0"/>
          </a:p>
        </p:txBody>
      </p:sp>
      <p:sp>
        <p:nvSpPr>
          <p:cNvPr id="157" name="Rectangle 156"/>
          <p:cNvSpPr/>
          <p:nvPr/>
        </p:nvSpPr>
        <p:spPr>
          <a:xfrm>
            <a:off x="7086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101</a:t>
            </a:r>
            <a:endParaRPr lang="en-US" sz="1000" dirty="0"/>
          </a:p>
        </p:txBody>
      </p:sp>
      <p:sp>
        <p:nvSpPr>
          <p:cNvPr id="158" name="Rectangle 157"/>
          <p:cNvSpPr/>
          <p:nvPr/>
        </p:nvSpPr>
        <p:spPr>
          <a:xfrm>
            <a:off x="7467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102</a:t>
            </a:r>
            <a:endParaRPr lang="en-US" sz="1000" dirty="0"/>
          </a:p>
        </p:txBody>
      </p:sp>
      <p:sp>
        <p:nvSpPr>
          <p:cNvPr id="159" name="Rectangle 158"/>
          <p:cNvSpPr/>
          <p:nvPr/>
        </p:nvSpPr>
        <p:spPr>
          <a:xfrm>
            <a:off x="7848600" y="5486400"/>
            <a:ext cx="38100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103</a:t>
            </a:r>
            <a:endParaRPr lang="en-US" sz="1000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181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791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8449784" y="5529590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…</a:t>
            </a:r>
            <a:endParaRPr lang="en-US" sz="1100" dirty="0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29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21336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743200" y="5867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8229600" y="5486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5410200" y="609600"/>
            <a:ext cx="3048000" cy="3795664"/>
            <a:chOff x="5715000" y="2209800"/>
            <a:chExt cx="3048000" cy="3795664"/>
          </a:xfrm>
        </p:grpSpPr>
        <p:sp>
          <p:nvSpPr>
            <p:cNvPr id="169" name="Rectangle 168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858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001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98</a:t>
              </a:r>
              <a:endParaRPr lang="en-US" sz="1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382000" y="2209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99</a:t>
              </a:r>
              <a:endParaRPr lang="en-US" sz="10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715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100</a:t>
              </a:r>
              <a:endParaRPr lang="en-US" sz="1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96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101</a:t>
              </a:r>
              <a:endParaRPr lang="en-US" sz="10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477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102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858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103</a:t>
              </a:r>
              <a:endParaRPr lang="en-US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01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198</a:t>
              </a:r>
              <a:endParaRPr lang="en-US" sz="10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382000" y="2590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199</a:t>
              </a:r>
              <a:endParaRPr lang="en-US" sz="1000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72390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2390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848600" y="2209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8486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7459184" y="228600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459184" y="2633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15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200</a:t>
              </a:r>
              <a:endParaRPr lang="en-US" sz="1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96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201</a:t>
              </a:r>
              <a:endParaRPr lang="en-US" sz="10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477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202</a:t>
              </a:r>
              <a:endParaRPr lang="en-US" sz="10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858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203</a:t>
              </a:r>
              <a:endParaRPr lang="en-US" sz="10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001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298</a:t>
              </a:r>
              <a:endParaRPr lang="en-US" sz="10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8382000" y="2971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299</a:t>
              </a:r>
              <a:endParaRPr lang="en-US" sz="1000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72390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848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/>
            <p:nvPr/>
          </p:nvSpPr>
          <p:spPr>
            <a:xfrm>
              <a:off x="7459184" y="3014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5715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300</a:t>
              </a:r>
              <a:endParaRPr lang="en-US" sz="10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096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301</a:t>
              </a:r>
              <a:endParaRPr lang="en-US" sz="10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477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302</a:t>
              </a:r>
              <a:endParaRPr lang="en-US" sz="10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858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303</a:t>
              </a:r>
              <a:endParaRPr lang="en-US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8001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398</a:t>
              </a:r>
              <a:endParaRPr lang="en-US" sz="10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382000" y="3352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399</a:t>
              </a:r>
              <a:endParaRPr lang="en-US" sz="1000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2390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848600" y="3352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12"/>
            <p:cNvSpPr/>
            <p:nvPr/>
          </p:nvSpPr>
          <p:spPr>
            <a:xfrm>
              <a:off x="7459184" y="3395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5715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400</a:t>
              </a:r>
              <a:endParaRPr lang="en-US" sz="10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096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401</a:t>
              </a:r>
              <a:endParaRPr lang="en-US" sz="10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477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402</a:t>
              </a:r>
              <a:endParaRPr lang="en-US" sz="10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58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403</a:t>
              </a:r>
              <a:endParaRPr lang="en-US" sz="10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8001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498</a:t>
              </a:r>
              <a:endParaRPr lang="en-US" sz="10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8382000" y="3733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499</a:t>
              </a:r>
              <a:endParaRPr lang="en-US" sz="1000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8486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/>
            <p:cNvSpPr/>
            <p:nvPr/>
          </p:nvSpPr>
          <p:spPr>
            <a:xfrm>
              <a:off x="7459184" y="3776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5715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500</a:t>
              </a:r>
              <a:endParaRPr lang="en-US" sz="10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096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501</a:t>
              </a:r>
              <a:endParaRPr lang="en-US" sz="10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77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502</a:t>
              </a:r>
              <a:endParaRPr lang="en-US" sz="10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858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503</a:t>
              </a:r>
              <a:endParaRPr lang="en-US" sz="10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001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598</a:t>
              </a:r>
              <a:endParaRPr lang="en-US" sz="10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382000" y="4114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599</a:t>
              </a:r>
              <a:endParaRPr lang="en-US" sz="1000" dirty="0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72390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848600" y="4114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7459184" y="4157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40" name="Straight Connector 239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5715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600</a:t>
              </a:r>
              <a:endParaRPr lang="en-US" sz="10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6096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601</a:t>
              </a:r>
              <a:endParaRPr lang="en-US" sz="10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477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602</a:t>
              </a:r>
              <a:endParaRPr lang="en-US" sz="10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858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603</a:t>
              </a:r>
              <a:endParaRPr lang="en-US" sz="10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8001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698</a:t>
              </a:r>
              <a:endParaRPr lang="en-US" sz="10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382000" y="4495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699</a:t>
              </a:r>
              <a:endParaRPr lang="en-US" sz="1000" dirty="0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72390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848600" y="4495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7459184" y="4538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53" name="Straight Connector 252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/>
            <p:cNvSpPr/>
            <p:nvPr/>
          </p:nvSpPr>
          <p:spPr>
            <a:xfrm>
              <a:off x="5715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700</a:t>
              </a:r>
              <a:endParaRPr lang="en-US" sz="10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096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701</a:t>
              </a:r>
              <a:endParaRPr lang="en-US" sz="10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477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702</a:t>
              </a:r>
              <a:endParaRPr lang="en-US" sz="10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858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703</a:t>
              </a:r>
              <a:endParaRPr lang="en-US" sz="10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8001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798</a:t>
              </a:r>
              <a:endParaRPr lang="en-US" sz="10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8382000" y="4876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799</a:t>
              </a:r>
              <a:endParaRPr lang="en-US" sz="1000" dirty="0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72390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848600" y="4876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/>
            <p:cNvSpPr/>
            <p:nvPr/>
          </p:nvSpPr>
          <p:spPr>
            <a:xfrm>
              <a:off x="7459184" y="4919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Rectangle 270"/>
            <p:cNvSpPr/>
            <p:nvPr/>
          </p:nvSpPr>
          <p:spPr>
            <a:xfrm>
              <a:off x="5715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800</a:t>
              </a:r>
              <a:endParaRPr lang="en-US" sz="10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801</a:t>
              </a:r>
              <a:endParaRPr lang="en-US" sz="10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477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802</a:t>
              </a:r>
              <a:endParaRPr lang="en-US" sz="100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858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803</a:t>
              </a:r>
              <a:endParaRPr lang="en-US" sz="1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001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898</a:t>
              </a:r>
              <a:endParaRPr lang="en-US" sz="10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8382000" y="5257800"/>
              <a:ext cx="381000" cy="38100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899</a:t>
              </a:r>
              <a:endParaRPr lang="en-US" sz="1000" dirty="0"/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72390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7848600" y="5257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Rectangle 280"/>
            <p:cNvSpPr/>
            <p:nvPr/>
          </p:nvSpPr>
          <p:spPr>
            <a:xfrm>
              <a:off x="7459184" y="5300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72390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848600" y="563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Rectangle 285"/>
            <p:cNvSpPr/>
            <p:nvPr/>
          </p:nvSpPr>
          <p:spPr>
            <a:xfrm>
              <a:off x="7459184" y="5681990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287" name="Straight Connector 286"/>
            <p:cNvCxnSpPr/>
            <p:nvPr/>
          </p:nvCxnSpPr>
          <p:spPr>
            <a:xfrm rot="16200000">
              <a:off x="5638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6200000">
              <a:off x="6019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>
              <a:off x="6400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>
              <a:off x="6781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16200000">
              <a:off x="7162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>
              <a:off x="7924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6200000">
              <a:off x="8305800" y="571500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6200000">
              <a:off x="8686800" y="571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Rectangle 294"/>
            <p:cNvSpPr/>
            <p:nvPr/>
          </p:nvSpPr>
          <p:spPr>
            <a:xfrm rot="5400000">
              <a:off x="5819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6" name="Rectangle 295"/>
            <p:cNvSpPr/>
            <p:nvPr/>
          </p:nvSpPr>
          <p:spPr>
            <a:xfrm rot="5400000">
              <a:off x="6200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7" name="Rectangle 296"/>
            <p:cNvSpPr/>
            <p:nvPr/>
          </p:nvSpPr>
          <p:spPr>
            <a:xfrm rot="5400000">
              <a:off x="6581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8" name="Rectangle 297"/>
            <p:cNvSpPr/>
            <p:nvPr/>
          </p:nvSpPr>
          <p:spPr>
            <a:xfrm rot="5400000">
              <a:off x="6962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299" name="Rectangle 298"/>
            <p:cNvSpPr/>
            <p:nvPr/>
          </p:nvSpPr>
          <p:spPr>
            <a:xfrm rot="5400000">
              <a:off x="8105962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sp>
          <p:nvSpPr>
            <p:cNvPr id="300" name="Rectangle 299"/>
            <p:cNvSpPr/>
            <p:nvPr/>
          </p:nvSpPr>
          <p:spPr>
            <a:xfrm rot="5400000">
              <a:off x="8486963" y="5729427"/>
              <a:ext cx="29046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whiteNoise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size(400, 300);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float b;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Load colors into the pixels array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Fill pixel array with a random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grayscale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value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i=0;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pixels.length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i++)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b = random(0, 255);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pixels[i] = color(b);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Update the sketch with pixel data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updatePixels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609600"/>
            <a:ext cx="38671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400800"/>
            <a:ext cx="242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colorNoise.pde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0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Accessing Pixels as a 2D Array</a:t>
            </a:r>
          </a:p>
          <a:p>
            <a:r>
              <a:rPr lang="en-US" dirty="0" smtClean="0"/>
              <a:t>Pixels can be accessed as a 2D array using the following formula:</a:t>
            </a:r>
          </a:p>
          <a:p>
            <a:pPr lvl="3"/>
            <a:endParaRPr lang="en-US" dirty="0" smtClean="0"/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index = r * width + c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index = y * width + x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Using 0-based indices</a:t>
            </a:r>
          </a:p>
          <a:p>
            <a:pPr lvl="3"/>
            <a:endParaRPr lang="en-US" dirty="0" smtClean="0"/>
          </a:p>
          <a:p>
            <a:pPr lvl="1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width*r + c;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pixels[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 = color(b);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85800"/>
            <a:ext cx="571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cone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size(400, 400);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Load colors into the pixels array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loadPixels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Access pixels as a 2D array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y=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height;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y+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x=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x&lt;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width;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// Compute distance to center point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float d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width/2, height/2)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// Set pixel as distance to center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pixels[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y*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height+x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color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(d)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// Update the sketch with pixel data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updatePixels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228600"/>
            <a:ext cx="3867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Rendering Images in a Sketch</a:t>
            </a:r>
          </a:p>
          <a:p>
            <a:r>
              <a:rPr lang="en-US" dirty="0" smtClean="0"/>
              <a:t>Image data can be loaded from a file using </a:t>
            </a:r>
            <a:r>
              <a:rPr lang="en-US" dirty="0" err="1" smtClean="0"/>
              <a:t>loadImage</a:t>
            </a:r>
            <a:r>
              <a:rPr lang="en-US" dirty="0" smtClean="0"/>
              <a:t>() method, and drawn on a sketch with the image() command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PImage</a:t>
            </a:r>
            <a:r>
              <a:rPr lang="en-US" dirty="0" smtClean="0"/>
              <a:t> object also permits individual pixel color data to be modified.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/>
              <a:t>the sketch </a:t>
            </a:r>
            <a:r>
              <a:rPr lang="en-US" dirty="0" smtClean="0"/>
              <a:t>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PImage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loadImage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("myImage.jpg");</a:t>
            </a:r>
          </a:p>
          <a:p>
            <a:pPr marL="0"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image(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0, 0);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1557</Words>
  <Application>Microsoft Macintosh PowerPoint</Application>
  <PresentationFormat>On-screen Show (4:3)</PresentationFormat>
  <Paragraphs>389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Filters</vt:lpstr>
      <vt:lpstr>Sepia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Image Visualization</vt:lpstr>
    </vt:vector>
  </TitlesOfParts>
  <Company>Bristol-Myers Squibb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Russo, Mark</dc:creator>
  <cp:lastModifiedBy>Dianna Xu</cp:lastModifiedBy>
  <cp:revision>222</cp:revision>
  <dcterms:created xsi:type="dcterms:W3CDTF">2011-03-30T17:50:15Z</dcterms:created>
  <dcterms:modified xsi:type="dcterms:W3CDTF">2012-03-27T03:31:22Z</dcterms:modified>
</cp:coreProperties>
</file>