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9" r:id="rId3"/>
    <p:sldId id="270" r:id="rId4"/>
    <p:sldId id="272" r:id="rId5"/>
    <p:sldId id="302" r:id="rId6"/>
    <p:sldId id="311" r:id="rId7"/>
    <p:sldId id="274" r:id="rId8"/>
    <p:sldId id="305" r:id="rId9"/>
    <p:sldId id="308" r:id="rId10"/>
    <p:sldId id="306" r:id="rId11"/>
    <p:sldId id="298" r:id="rId12"/>
    <p:sldId id="309" r:id="rId13"/>
    <p:sldId id="310" r:id="rId14"/>
    <p:sldId id="312" r:id="rId15"/>
    <p:sldId id="307" r:id="rId16"/>
    <p:sldId id="313" r:id="rId17"/>
    <p:sldId id="314" r:id="rId18"/>
    <p:sldId id="315" r:id="rId19"/>
    <p:sldId id="275" r:id="rId20"/>
    <p:sldId id="286" r:id="rId21"/>
    <p:sldId id="273" r:id="rId22"/>
    <p:sldId id="288" r:id="rId23"/>
    <p:sldId id="289" r:id="rId24"/>
    <p:sldId id="290" r:id="rId25"/>
    <p:sldId id="303" r:id="rId26"/>
    <p:sldId id="304" r:id="rId27"/>
    <p:sldId id="291" r:id="rId28"/>
    <p:sldId id="294" r:id="rId29"/>
    <p:sldId id="284" r:id="rId30"/>
    <p:sldId id="280" r:id="rId31"/>
    <p:sldId id="264" r:id="rId32"/>
    <p:sldId id="25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24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F87C5-86AC-4982-9DD5-B4D78459D9EA}" type="datetimeFigureOut">
              <a:rPr lang="en-US" smtClean="0"/>
              <a:pPr/>
              <a:t>7/17/2012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8CA4-561A-4CBE-BAAD-DB949B0B67F1}" type="slidenum">
              <a:rPr lang="en-US" smtClean="0"/>
              <a:pPr/>
              <a:t>‹#›</a:t>
            </a:fld>
            <a:endParaRPr lang="en-US"/>
          </a:p>
        </p:txBody>
      </p:sp>
    </p:spTree>
    <p:extLst>
      <p:ext uri="{BB962C8B-B14F-4D97-AF65-F5344CB8AC3E}">
        <p14:creationId xmlns="" xmlns:p14="http://schemas.microsoft.com/office/powerpoint/2010/main" val="87073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A560A-9709-4074-97FF-FF49958E6387}" type="slidenum">
              <a:rPr lang="en-US"/>
              <a:pPr/>
              <a:t>11</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6BD831-F6A5-485D-87EA-B2302984D7D1}"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BD831-F6A5-485D-87EA-B2302984D7D1}"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BD831-F6A5-485D-87EA-B2302984D7D1}"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BD831-F6A5-485D-87EA-B2302984D7D1}"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BD831-F6A5-485D-87EA-B2302984D7D1}" type="datetimeFigureOut">
              <a:rPr lang="en-US" smtClean="0"/>
              <a:pPr/>
              <a:t>7/17/2012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BD831-F6A5-485D-87EA-B2302984D7D1}" type="datetimeFigureOut">
              <a:rPr lang="en-US" smtClean="0"/>
              <a:pPr/>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6BD831-F6A5-485D-87EA-B2302984D7D1}" type="datetimeFigureOut">
              <a:rPr lang="en-US" smtClean="0"/>
              <a:pPr/>
              <a:t>7/17/2012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6BD831-F6A5-485D-87EA-B2302984D7D1}" type="datetimeFigureOut">
              <a:rPr lang="en-US" smtClean="0"/>
              <a:pPr/>
              <a:t>7/17/2012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BD831-F6A5-485D-87EA-B2302984D7D1}" type="datetimeFigureOut">
              <a:rPr lang="en-US" smtClean="0"/>
              <a:pPr/>
              <a:t>7/17/2012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BD831-F6A5-485D-87EA-B2302984D7D1}" type="datetimeFigureOut">
              <a:rPr lang="en-US" smtClean="0"/>
              <a:pPr/>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BD831-F6A5-485D-87EA-B2302984D7D1}" type="datetimeFigureOut">
              <a:rPr lang="en-US" smtClean="0"/>
              <a:pPr/>
              <a:t>7/17/2012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45EE0-C314-41DA-AA42-0F25C1F80D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BD831-F6A5-485D-87EA-B2302984D7D1}" type="datetimeFigureOut">
              <a:rPr lang="en-US" smtClean="0"/>
              <a:pPr/>
              <a:t>7/17/2012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45EE0-C314-41DA-AA42-0F25C1F80D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qtJmQqRHHag" TargetMode="External"/><Relationship Id="rId2" Type="http://schemas.openxmlformats.org/officeDocument/2006/relationships/hyperlink" Target="http://www.youtube.com/watch?v=7B-9Wf6pENQ"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hyperlink" Target="http://www.niklasroy.com/project/88/my-little-piece-of-privacy/" TargetMode="External"/><Relationship Id="rId2" Type="http://schemas.openxmlformats.org/officeDocument/2006/relationships/hyperlink" Target="http://www.youtube.com/watch?v=1GhNXHCQGsM" TargetMode="External"/><Relationship Id="rId1" Type="http://schemas.openxmlformats.org/officeDocument/2006/relationships/slideLayout" Target="../slideLayouts/slideLayout2.xml"/><Relationship Id="rId4" Type="http://schemas.openxmlformats.org/officeDocument/2006/relationships/hyperlink" Target="http://www.youtube.com/watch?v=rKhbUjVyKI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1WJp9mGnWSM" TargetMode="External"/><Relationship Id="rId2" Type="http://schemas.openxmlformats.org/officeDocument/2006/relationships/hyperlink" Target="http://www.youtube.com/watch?v=KsTtNWVhpg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458200" cy="5516563"/>
          </a:xfrm>
        </p:spPr>
        <p:txBody>
          <a:bodyPr>
            <a:noAutofit/>
          </a:bodyPr>
          <a:lstStyle/>
          <a:p>
            <a:pPr>
              <a:buNone/>
            </a:pPr>
            <a:r>
              <a:rPr lang="en-US" sz="2800" dirty="0" smtClean="0"/>
              <a:t>Review</a:t>
            </a:r>
            <a:endParaRPr lang="en-US" sz="2400" dirty="0" smtClean="0"/>
          </a:p>
          <a:p>
            <a:r>
              <a:rPr lang="en-US" sz="2400" dirty="0" smtClean="0"/>
              <a:t>Images – an array of colors</a:t>
            </a:r>
          </a:p>
          <a:p>
            <a:r>
              <a:rPr lang="en-US" sz="2400" dirty="0" smtClean="0"/>
              <a:t>Color – RGBA</a:t>
            </a:r>
          </a:p>
          <a:p>
            <a:r>
              <a:rPr lang="en-US" sz="2400" dirty="0" smtClean="0"/>
              <a:t>Loading, modifying, updating pixels</a:t>
            </a:r>
          </a:p>
          <a:p>
            <a:r>
              <a:rPr lang="en-US" sz="2400" dirty="0" smtClean="0"/>
              <a:t>pixels[] as a 2D array</a:t>
            </a:r>
          </a:p>
          <a:p>
            <a:r>
              <a:rPr lang="en-US" sz="2400" dirty="0" smtClean="0"/>
              <a:t>Simple filters – tinting, grayscale, negative, sepia</a:t>
            </a:r>
          </a:p>
          <a:p>
            <a:r>
              <a:rPr lang="en-US" sz="2400" dirty="0" err="1" smtClean="0"/>
              <a:t>PImage</a:t>
            </a:r>
            <a:r>
              <a:rPr lang="en-US" sz="2400" dirty="0" smtClean="0"/>
              <a:t> class, fields and methods</a:t>
            </a:r>
          </a:p>
          <a:p>
            <a:r>
              <a:rPr lang="en-US" sz="2400" dirty="0" smtClean="0"/>
              <a:t>get() method and crumble</a:t>
            </a:r>
          </a:p>
          <a:p>
            <a:r>
              <a:rPr lang="en-US" sz="2400" dirty="0" smtClean="0"/>
              <a:t>tint() function – color and alpha filtering</a:t>
            </a:r>
          </a:p>
          <a:p>
            <a:r>
              <a:rPr lang="en-US" sz="2400" dirty="0" smtClean="0"/>
              <a:t>Creative image processing – Pointillism, other shapes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Equalization</a:t>
            </a:r>
            <a:endParaRPr lang="en-US" dirty="0"/>
          </a:p>
        </p:txBody>
      </p:sp>
      <p:sp>
        <p:nvSpPr>
          <p:cNvPr id="3" name="Content Placeholder 2"/>
          <p:cNvSpPr>
            <a:spLocks noGrp="1"/>
          </p:cNvSpPr>
          <p:nvPr>
            <p:ph idx="1"/>
          </p:nvPr>
        </p:nvSpPr>
        <p:spPr/>
        <p:txBody>
          <a:bodyPr/>
          <a:lstStyle/>
          <a:p>
            <a:r>
              <a:rPr lang="en-US" dirty="0" smtClean="0"/>
              <a:t>Calculate color frequencies - count the number of times each pixel color appear in the image</a:t>
            </a:r>
          </a:p>
          <a:p>
            <a:r>
              <a:rPr lang="en-US" dirty="0" smtClean="0"/>
              <a:t>Calculate the cumulative distribution function (</a:t>
            </a:r>
            <a:r>
              <a:rPr lang="en-US" dirty="0" err="1" smtClean="0"/>
              <a:t>cdf</a:t>
            </a:r>
            <a:r>
              <a:rPr lang="en-US" dirty="0" smtClean="0"/>
              <a:t>) for each pixel color – the number of times all smaller color values appear in the image</a:t>
            </a:r>
          </a:p>
          <a:p>
            <a:r>
              <a:rPr lang="en-US" dirty="0" smtClean="0"/>
              <a:t>Normalize over (0, 255)</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28600" y="152400"/>
            <a:ext cx="8229600" cy="609600"/>
          </a:xfrm>
        </p:spPr>
        <p:txBody>
          <a:bodyPr>
            <a:normAutofit/>
          </a:bodyPr>
          <a:lstStyle/>
          <a:p>
            <a:pPr algn="l"/>
            <a:r>
              <a:rPr lang="en-US" sz="3200" dirty="0" smtClean="0"/>
              <a:t>Convolution Filters (Area-based)</a:t>
            </a:r>
          </a:p>
        </p:txBody>
      </p:sp>
      <p:graphicFrame>
        <p:nvGraphicFramePr>
          <p:cNvPr id="101667" name="Group 291"/>
          <p:cNvGraphicFramePr>
            <a:graphicFrameLocks noGrp="1"/>
          </p:cNvGraphicFramePr>
          <p:nvPr/>
        </p:nvGraphicFramePr>
        <p:xfrm>
          <a:off x="381000" y="1676400"/>
          <a:ext cx="3352800" cy="3428997"/>
        </p:xfrm>
        <a:graphic>
          <a:graphicData uri="http://schemas.openxmlformats.org/drawingml/2006/table">
            <a:tbl>
              <a:tblPr/>
              <a:tblGrid>
                <a:gridCol w="335280"/>
                <a:gridCol w="335280"/>
                <a:gridCol w="335280"/>
                <a:gridCol w="335280"/>
                <a:gridCol w="335280"/>
                <a:gridCol w="335280"/>
                <a:gridCol w="335280"/>
                <a:gridCol w="335280"/>
                <a:gridCol w="335280"/>
                <a:gridCol w="335280"/>
              </a:tblGrid>
              <a:tr h="34017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17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88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17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17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17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17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88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991">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17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678" name="Group 302"/>
          <p:cNvGraphicFramePr>
            <a:graphicFrameLocks noGrp="1"/>
          </p:cNvGraphicFramePr>
          <p:nvPr>
            <p:extLst>
              <p:ext uri="{D42A27DB-BD31-4B8C-83A1-F6EECF244321}">
                <p14:modId xmlns="" xmlns:p14="http://schemas.microsoft.com/office/powerpoint/2010/main" val="1579950871"/>
              </p:ext>
            </p:extLst>
          </p:nvPr>
        </p:nvGraphicFramePr>
        <p:xfrm>
          <a:off x="3886200" y="2362200"/>
          <a:ext cx="1447800" cy="1447800"/>
        </p:xfrm>
        <a:graphic>
          <a:graphicData uri="http://schemas.openxmlformats.org/drawingml/2006/table">
            <a:tbl>
              <a:tblPr/>
              <a:tblGrid>
                <a:gridCol w="482600"/>
                <a:gridCol w="458470"/>
                <a:gridCol w="506730"/>
              </a:tblGrid>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800" b="0" i="0" u="none" strike="noStrike" cap="none" normalizeH="0" baseline="0" dirty="0" smtClean="0">
                          <a:ln>
                            <a:noFill/>
                          </a:ln>
                          <a:solidFill>
                            <a:schemeClr val="tx1"/>
                          </a:solidFill>
                          <a:effectLst/>
                          <a:latin typeface="Times New Roman" pitchFamily="18" charset="0"/>
                        </a:rPr>
                        <a:t>w</a:t>
                      </a:r>
                      <a:r>
                        <a:rPr kumimoji="0" lang="en-US" sz="1800" b="0" i="0" u="none" strike="noStrike" cap="none" normalizeH="0" baseline="-25000" dirty="0" smtClean="0">
                          <a:ln>
                            <a:noFill/>
                          </a:ln>
                          <a:solidFill>
                            <a:schemeClr val="tx1"/>
                          </a:solidFill>
                          <a:effectLst/>
                          <a:latin typeface="Times New Roman" pitchFamily="18" charset="0"/>
                        </a:rPr>
                        <a:t>1</a:t>
                      </a:r>
                      <a:endParaRPr kumimoji="0" lang="en-US" sz="18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800" b="0" i="0" u="none" strike="noStrike" cap="none" normalizeH="0" baseline="0" dirty="0" smtClean="0">
                          <a:ln>
                            <a:noFill/>
                          </a:ln>
                          <a:solidFill>
                            <a:schemeClr val="tx1"/>
                          </a:solidFill>
                          <a:effectLst/>
                          <a:latin typeface="Times New Roman" pitchFamily="18" charset="0"/>
                        </a:rPr>
                        <a:t>w</a:t>
                      </a:r>
                      <a:r>
                        <a:rPr kumimoji="0" lang="en-US" sz="1800" b="0" i="0" u="none" strike="noStrike" cap="none" normalizeH="0" baseline="-25000" dirty="0" smtClean="0">
                          <a:ln>
                            <a:noFill/>
                          </a:ln>
                          <a:solidFill>
                            <a:schemeClr val="tx1"/>
                          </a:solidFill>
                          <a:effectLst/>
                          <a:latin typeface="Times New Roman" pitchFamily="18" charset="0"/>
                        </a:rPr>
                        <a:t>2</a:t>
                      </a:r>
                      <a:endParaRPr kumimoji="0" lang="en-US" sz="18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800" b="0" i="0" u="none" strike="noStrike" cap="none" normalizeH="0" baseline="0" dirty="0" smtClean="0">
                          <a:ln>
                            <a:noFill/>
                          </a:ln>
                          <a:solidFill>
                            <a:schemeClr val="tx1"/>
                          </a:solidFill>
                          <a:effectLst/>
                          <a:latin typeface="Times New Roman" pitchFamily="18" charset="0"/>
                        </a:rPr>
                        <a:t>w</a:t>
                      </a:r>
                      <a:r>
                        <a:rPr kumimoji="0" lang="en-US" sz="1800" b="0" i="0" u="none" strike="noStrike" cap="none" normalizeH="0" baseline="-25000" dirty="0" smtClean="0">
                          <a:ln>
                            <a:noFill/>
                          </a:ln>
                          <a:solidFill>
                            <a:schemeClr val="tx1"/>
                          </a:solidFill>
                          <a:effectLst/>
                          <a:latin typeface="Times New Roman" pitchFamily="18" charset="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800" b="0" i="0" u="none" strike="noStrike" cap="none" normalizeH="0" baseline="0" dirty="0" smtClean="0">
                          <a:ln>
                            <a:noFill/>
                          </a:ln>
                          <a:solidFill>
                            <a:schemeClr val="tx1"/>
                          </a:solidFill>
                          <a:effectLst/>
                          <a:latin typeface="Times New Roman" pitchFamily="18" charset="0"/>
                        </a:rPr>
                        <a:t>w</a:t>
                      </a:r>
                      <a:r>
                        <a:rPr kumimoji="0" lang="en-US" sz="1800" b="0" i="0" u="none" strike="noStrike" cap="none" normalizeH="0" baseline="-25000" dirty="0" smtClean="0">
                          <a:ln>
                            <a:noFill/>
                          </a:ln>
                          <a:solidFill>
                            <a:schemeClr val="tx1"/>
                          </a:solidFill>
                          <a:effectLst/>
                          <a:latin typeface="Times New Roman" pitchFamily="18"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800" b="0" i="0" u="none" strike="noStrike" cap="none" normalizeH="0" baseline="0" dirty="0" smtClean="0">
                          <a:ln>
                            <a:noFill/>
                          </a:ln>
                          <a:solidFill>
                            <a:schemeClr val="tx1"/>
                          </a:solidFill>
                          <a:effectLst/>
                          <a:latin typeface="Times New Roman" pitchFamily="18" charset="0"/>
                        </a:rPr>
                        <a:t>w</a:t>
                      </a:r>
                      <a:r>
                        <a:rPr kumimoji="0" lang="en-US" sz="1800" b="0" i="0" u="none" strike="noStrike" cap="none" normalizeH="0" baseline="-25000" dirty="0" smtClean="0">
                          <a:ln>
                            <a:noFill/>
                          </a:ln>
                          <a:solidFill>
                            <a:schemeClr val="tx1"/>
                          </a:solidFill>
                          <a:effectLst/>
                          <a:latin typeface="Times New Roman" pitchFamily="18"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800" b="0" i="0" u="none" strike="noStrike" cap="none" normalizeH="0" baseline="0" dirty="0" smtClean="0">
                          <a:ln>
                            <a:noFill/>
                          </a:ln>
                          <a:solidFill>
                            <a:schemeClr val="tx1"/>
                          </a:solidFill>
                          <a:effectLst/>
                          <a:latin typeface="Times New Roman" pitchFamily="18" charset="0"/>
                        </a:rPr>
                        <a:t>w</a:t>
                      </a:r>
                      <a:r>
                        <a:rPr kumimoji="0" lang="en-US" sz="1800" b="0" i="0" u="none" strike="noStrike" cap="none" normalizeH="0" baseline="-25000" dirty="0" smtClean="0">
                          <a:ln>
                            <a:noFill/>
                          </a:ln>
                          <a:solidFill>
                            <a:schemeClr val="tx1"/>
                          </a:solidFill>
                          <a:effectLst/>
                          <a:latin typeface="Times New Roman" pitchFamily="18" charset="0"/>
                        </a:rPr>
                        <a:t>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800" b="0" i="0" u="none" strike="noStrike" cap="none" normalizeH="0" baseline="0" dirty="0" smtClean="0">
                          <a:ln>
                            <a:noFill/>
                          </a:ln>
                          <a:solidFill>
                            <a:schemeClr val="tx1"/>
                          </a:solidFill>
                          <a:effectLst/>
                          <a:latin typeface="Times New Roman" pitchFamily="18" charset="0"/>
                        </a:rPr>
                        <a:t>w</a:t>
                      </a:r>
                      <a:r>
                        <a:rPr kumimoji="0" lang="en-US" sz="1800" b="0" i="0" u="none" strike="noStrike" cap="none" normalizeH="0" baseline="-25000" dirty="0" smtClean="0">
                          <a:ln>
                            <a:noFill/>
                          </a:ln>
                          <a:solidFill>
                            <a:schemeClr val="tx1"/>
                          </a:solidFill>
                          <a:effectLst/>
                          <a:latin typeface="Times New Roman" pitchFamily="18"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800" b="0" i="0" u="none" strike="noStrike" cap="none" normalizeH="0" baseline="0" dirty="0" smtClean="0">
                          <a:ln>
                            <a:noFill/>
                          </a:ln>
                          <a:solidFill>
                            <a:schemeClr val="tx1"/>
                          </a:solidFill>
                          <a:effectLst/>
                          <a:latin typeface="Times New Roman" pitchFamily="18" charset="0"/>
                        </a:rPr>
                        <a:t>w</a:t>
                      </a:r>
                      <a:r>
                        <a:rPr kumimoji="0" lang="en-US" sz="1800" b="0" i="0" u="none" strike="noStrike" cap="none" normalizeH="0" baseline="-25000" dirty="0" smtClean="0">
                          <a:ln>
                            <a:noFill/>
                          </a:ln>
                          <a:solidFill>
                            <a:schemeClr val="tx1"/>
                          </a:solidFill>
                          <a:effectLst/>
                          <a:latin typeface="Times New Roman" pitchFamily="18"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800" b="0" i="0" u="none" strike="noStrike" cap="none" normalizeH="0" baseline="0" dirty="0" smtClean="0">
                          <a:ln>
                            <a:noFill/>
                          </a:ln>
                          <a:solidFill>
                            <a:schemeClr val="tx1"/>
                          </a:solidFill>
                          <a:effectLst/>
                          <a:latin typeface="Times New Roman" pitchFamily="18" charset="0"/>
                        </a:rPr>
                        <a:t>w</a:t>
                      </a:r>
                      <a:r>
                        <a:rPr kumimoji="0" lang="en-US" sz="1800" b="0" i="0" u="none" strike="noStrike" cap="none" normalizeH="0" baseline="-25000" dirty="0" smtClean="0">
                          <a:ln>
                            <a:noFill/>
                          </a:ln>
                          <a:solidFill>
                            <a:schemeClr val="tx1"/>
                          </a:solidFill>
                          <a:effectLst/>
                          <a:latin typeface="Times New Roman" pitchFamily="18" charset="0"/>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668" name="Group 292"/>
          <p:cNvGraphicFramePr>
            <a:graphicFrameLocks noGrp="1"/>
          </p:cNvGraphicFramePr>
          <p:nvPr/>
        </p:nvGraphicFramePr>
        <p:xfrm>
          <a:off x="5486400" y="1676400"/>
          <a:ext cx="3276601" cy="3505201"/>
        </p:xfrm>
        <a:graphic>
          <a:graphicData uri="http://schemas.openxmlformats.org/drawingml/2006/table">
            <a:tbl>
              <a:tblPr/>
              <a:tblGrid>
                <a:gridCol w="327660"/>
                <a:gridCol w="325954"/>
                <a:gridCol w="331073"/>
                <a:gridCol w="325953"/>
                <a:gridCol w="365760"/>
                <a:gridCol w="289561"/>
                <a:gridCol w="325954"/>
                <a:gridCol w="331073"/>
                <a:gridCol w="325953"/>
                <a:gridCol w="327660"/>
              </a:tblGrid>
              <a:tr h="34948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75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83">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75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48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1600" b="0" i="0" u="none" strike="noStrike" cap="none" normalizeH="0" baseline="0" dirty="0" smtClean="0">
                          <a:ln>
                            <a:noFill/>
                          </a:ln>
                          <a:solidFill>
                            <a:schemeClr val="tx1"/>
                          </a:solidFill>
                          <a:effectLst/>
                          <a:latin typeface="Times New Roman" pitchFamily="18"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48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75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48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75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482">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660" name="AutoShape 284"/>
          <p:cNvSpPr>
            <a:spLocks noChangeArrowheads="1"/>
          </p:cNvSpPr>
          <p:nvPr/>
        </p:nvSpPr>
        <p:spPr bwMode="auto">
          <a:xfrm>
            <a:off x="1524000" y="1524000"/>
            <a:ext cx="3733800" cy="762000"/>
          </a:xfrm>
          <a:prstGeom prst="curvedDownArrow">
            <a:avLst>
              <a:gd name="adj1" fmla="val 78182"/>
              <a:gd name="adj2" fmla="val 156364"/>
              <a:gd name="adj3" fmla="val 33333"/>
            </a:avLst>
          </a:prstGeom>
          <a:solidFill>
            <a:schemeClr val="accent1"/>
          </a:solidFill>
          <a:ln w="12700">
            <a:solidFill>
              <a:schemeClr val="tx1"/>
            </a:solidFill>
            <a:miter lim="800000"/>
            <a:headEnd/>
            <a:tailEnd/>
          </a:ln>
          <a:effectLst/>
        </p:spPr>
        <p:txBody>
          <a:bodyPr wrap="none" anchor="ctr"/>
          <a:lstStyle/>
          <a:p>
            <a:endParaRPr lang="en-US"/>
          </a:p>
        </p:txBody>
      </p:sp>
      <p:sp>
        <p:nvSpPr>
          <p:cNvPr id="101661" name="AutoShape 285"/>
          <p:cNvSpPr>
            <a:spLocks noChangeArrowheads="1"/>
          </p:cNvSpPr>
          <p:nvPr/>
        </p:nvSpPr>
        <p:spPr bwMode="auto">
          <a:xfrm flipV="1">
            <a:off x="4267200" y="4495800"/>
            <a:ext cx="3352800" cy="1143000"/>
          </a:xfrm>
          <a:prstGeom prst="curvedDownArrow">
            <a:avLst>
              <a:gd name="adj1" fmla="val 63539"/>
              <a:gd name="adj2" fmla="val 120457"/>
              <a:gd name="adj3" fmla="val 30833"/>
            </a:avLst>
          </a:prstGeom>
          <a:solidFill>
            <a:srgbClr val="FF0000"/>
          </a:solidFill>
          <a:ln w="12700">
            <a:solidFill>
              <a:schemeClr val="tx1"/>
            </a:solidFill>
            <a:miter lim="800000"/>
            <a:headEnd/>
            <a:tailEnd/>
          </a:ln>
          <a:effectLst/>
        </p:spPr>
        <p:txBody>
          <a:bodyPr wrap="none" anchor="ctr"/>
          <a:lstStyle/>
          <a:p>
            <a:endParaRPr lang="en-US"/>
          </a:p>
        </p:txBody>
      </p:sp>
      <p:sp>
        <p:nvSpPr>
          <p:cNvPr id="9" name="TextBox 8"/>
          <p:cNvSpPr txBox="1"/>
          <p:nvPr/>
        </p:nvSpPr>
        <p:spPr>
          <a:xfrm>
            <a:off x="2045435" y="5791200"/>
            <a:ext cx="5270995" cy="400110"/>
          </a:xfrm>
          <a:prstGeom prst="rect">
            <a:avLst/>
          </a:prstGeom>
          <a:noFill/>
        </p:spPr>
        <p:txBody>
          <a:bodyPr wrap="none" rtlCol="0">
            <a:spAutoFit/>
          </a:bodyPr>
          <a:lstStyle/>
          <a:p>
            <a:pPr algn="ctr"/>
            <a:r>
              <a:rPr lang="en-US" sz="2000" dirty="0" smtClean="0"/>
              <a:t>E' = w</a:t>
            </a:r>
            <a:r>
              <a:rPr lang="en-US" sz="2000" baseline="-25000" dirty="0" smtClean="0"/>
              <a:t>1</a:t>
            </a:r>
            <a:r>
              <a:rPr lang="en-US" sz="2000" dirty="0" smtClean="0"/>
              <a:t>A+w</a:t>
            </a:r>
            <a:r>
              <a:rPr lang="en-US" sz="2000" baseline="-25000" dirty="0" smtClean="0"/>
              <a:t>2</a:t>
            </a:r>
            <a:r>
              <a:rPr lang="en-US" sz="2000" dirty="0" smtClean="0"/>
              <a:t>B+w</a:t>
            </a:r>
            <a:r>
              <a:rPr lang="en-US" sz="2000" baseline="-25000" dirty="0" smtClean="0"/>
              <a:t>3</a:t>
            </a:r>
            <a:r>
              <a:rPr lang="en-US" sz="2000" dirty="0" smtClean="0"/>
              <a:t>C+w</a:t>
            </a:r>
            <a:r>
              <a:rPr lang="en-US" sz="2000" baseline="-25000" dirty="0" smtClean="0"/>
              <a:t>4</a:t>
            </a:r>
            <a:r>
              <a:rPr lang="en-US" sz="2000" dirty="0" smtClean="0"/>
              <a:t>D+w</a:t>
            </a:r>
            <a:r>
              <a:rPr lang="en-US" sz="2000" baseline="-25000" dirty="0" smtClean="0"/>
              <a:t>5</a:t>
            </a:r>
            <a:r>
              <a:rPr lang="en-US" sz="2000" dirty="0" smtClean="0"/>
              <a:t>E+w</a:t>
            </a:r>
            <a:r>
              <a:rPr lang="en-US" sz="2000" baseline="-25000" dirty="0" smtClean="0"/>
              <a:t>6</a:t>
            </a:r>
            <a:r>
              <a:rPr lang="en-US" sz="2000" dirty="0" smtClean="0"/>
              <a:t>F+w</a:t>
            </a:r>
            <a:r>
              <a:rPr lang="en-US" sz="2000" baseline="-25000" dirty="0" smtClean="0"/>
              <a:t>7</a:t>
            </a:r>
            <a:r>
              <a:rPr lang="en-US" sz="2000" dirty="0" smtClean="0"/>
              <a:t>G+w</a:t>
            </a:r>
            <a:r>
              <a:rPr lang="en-US" sz="2000" baseline="-25000" dirty="0" smtClean="0"/>
              <a:t>8</a:t>
            </a:r>
            <a:r>
              <a:rPr lang="en-US" sz="2000" dirty="0" smtClean="0"/>
              <a:t>H+w</a:t>
            </a:r>
            <a:r>
              <a:rPr lang="en-US" sz="2000" baseline="-25000" dirty="0" smtClean="0"/>
              <a:t>9</a:t>
            </a:r>
            <a:r>
              <a:rPr lang="en-US" sz="2000" dirty="0" smtClean="0"/>
              <a:t>I</a:t>
            </a:r>
            <a:endParaRPr lang="en-US" sz="2000" dirty="0"/>
          </a:p>
        </p:txBody>
      </p:sp>
      <p:sp>
        <p:nvSpPr>
          <p:cNvPr id="10" name="TextBox 9"/>
          <p:cNvSpPr txBox="1"/>
          <p:nvPr/>
        </p:nvSpPr>
        <p:spPr>
          <a:xfrm>
            <a:off x="1188539" y="1219200"/>
            <a:ext cx="1312860" cy="369332"/>
          </a:xfrm>
          <a:prstGeom prst="rect">
            <a:avLst/>
          </a:prstGeom>
          <a:noFill/>
        </p:spPr>
        <p:txBody>
          <a:bodyPr wrap="none" rtlCol="0">
            <a:spAutoFit/>
          </a:bodyPr>
          <a:lstStyle/>
          <a:p>
            <a:pPr algn="ctr"/>
            <a:r>
              <a:rPr lang="en-US" dirty="0" smtClean="0"/>
              <a:t>Input Image</a:t>
            </a:r>
            <a:endParaRPr lang="en-US" dirty="0"/>
          </a:p>
        </p:txBody>
      </p:sp>
      <p:sp>
        <p:nvSpPr>
          <p:cNvPr id="11" name="TextBox 10"/>
          <p:cNvSpPr txBox="1"/>
          <p:nvPr/>
        </p:nvSpPr>
        <p:spPr>
          <a:xfrm>
            <a:off x="6373780" y="1219200"/>
            <a:ext cx="1484382" cy="369332"/>
          </a:xfrm>
          <a:prstGeom prst="rect">
            <a:avLst/>
          </a:prstGeom>
          <a:noFill/>
        </p:spPr>
        <p:txBody>
          <a:bodyPr wrap="none" rtlCol="0">
            <a:spAutoFit/>
          </a:bodyPr>
          <a:lstStyle/>
          <a:p>
            <a:pPr algn="ctr"/>
            <a:r>
              <a:rPr lang="en-US" dirty="0" smtClean="0"/>
              <a:t>Output Image</a:t>
            </a:r>
            <a:endParaRPr lang="en-US" dirty="0"/>
          </a:p>
        </p:txBody>
      </p:sp>
      <p:sp>
        <p:nvSpPr>
          <p:cNvPr id="12" name="Rectangle 11"/>
          <p:cNvSpPr/>
          <p:nvPr/>
        </p:nvSpPr>
        <p:spPr>
          <a:xfrm>
            <a:off x="3886200" y="3849469"/>
            <a:ext cx="1382653" cy="646331"/>
          </a:xfrm>
          <a:prstGeom prst="rect">
            <a:avLst/>
          </a:prstGeom>
        </p:spPr>
        <p:txBody>
          <a:bodyPr wrap="square">
            <a:spAutoFit/>
          </a:bodyPr>
          <a:lstStyle/>
          <a:p>
            <a:pPr algn="ctr"/>
            <a:r>
              <a:rPr lang="en-US" dirty="0" smtClean="0"/>
              <a:t>Spatial Kernel Filter</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a:t>
            </a:r>
            <a:endParaRPr lang="en-US" dirty="0"/>
          </a:p>
        </p:txBody>
      </p:sp>
      <p:sp>
        <p:nvSpPr>
          <p:cNvPr id="3" name="Content Placeholder 2"/>
          <p:cNvSpPr>
            <a:spLocks noGrp="1"/>
          </p:cNvSpPr>
          <p:nvPr>
            <p:ph idx="1"/>
          </p:nvPr>
        </p:nvSpPr>
        <p:spPr/>
        <p:txBody>
          <a:bodyPr/>
          <a:lstStyle/>
          <a:p>
            <a:r>
              <a:rPr lang="en-US" dirty="0" smtClean="0"/>
              <a:t>No change</a:t>
            </a:r>
            <a:endParaRPr lang="en-US" dirty="0"/>
          </a:p>
        </p:txBody>
      </p:sp>
      <p:graphicFrame>
        <p:nvGraphicFramePr>
          <p:cNvPr id="5" name="Group 302"/>
          <p:cNvGraphicFramePr>
            <a:graphicFrameLocks noGrp="1"/>
          </p:cNvGraphicFramePr>
          <p:nvPr>
            <p:extLst>
              <p:ext uri="{D42A27DB-BD31-4B8C-83A1-F6EECF244321}">
                <p14:modId xmlns="" xmlns:p14="http://schemas.microsoft.com/office/powerpoint/2010/main" val="3810126607"/>
              </p:ext>
            </p:extLst>
          </p:nvPr>
        </p:nvGraphicFramePr>
        <p:xfrm>
          <a:off x="4495800" y="2209800"/>
          <a:ext cx="3505200" cy="3352800"/>
        </p:xfrm>
        <a:graphic>
          <a:graphicData uri="http://schemas.openxmlformats.org/drawingml/2006/table">
            <a:tbl>
              <a:tblPr/>
              <a:tblGrid>
                <a:gridCol w="1168400"/>
                <a:gridCol w="1109980"/>
                <a:gridCol w="1226820"/>
              </a:tblGrid>
              <a:tr h="11176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3200" b="0" i="0" u="none" strike="noStrike" cap="none" normalizeH="0" baseline="0" dirty="0" smtClean="0">
                          <a:ln>
                            <a:noFill/>
                          </a:ln>
                          <a:solidFill>
                            <a:schemeClr val="tx1"/>
                          </a:solidFill>
                          <a:effectLst/>
                          <a:latin typeface="Times New Roman" pitchFamily="18"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3200" b="0" i="0" u="none" strike="noStrike" cap="none" normalizeH="0" baseline="0" dirty="0" smtClean="0">
                          <a:ln>
                            <a:noFill/>
                          </a:ln>
                          <a:solidFill>
                            <a:schemeClr val="tx1"/>
                          </a:solidFill>
                          <a:effectLst/>
                          <a:latin typeface="Times New Roman"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3200" b="0" i="0" u="none" strike="noStrike" cap="none" normalizeH="0" baseline="0" dirty="0" smtClean="0">
                          <a:ln>
                            <a:noFill/>
                          </a:ln>
                          <a:solidFill>
                            <a:schemeClr val="tx1"/>
                          </a:solidFill>
                          <a:effectLst/>
                          <a:latin typeface="Times New Roman" pitchFamily="18" charset="0"/>
                        </a:rPr>
                        <a:t>0</a:t>
                      </a:r>
                      <a:endParaRPr kumimoji="0" lang="en-US" sz="32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6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3200" b="0" i="0" u="none" strike="noStrike" cap="none" normalizeH="0" baseline="0" dirty="0" smtClean="0">
                          <a:ln>
                            <a:noFill/>
                          </a:ln>
                          <a:solidFill>
                            <a:schemeClr val="tx1"/>
                          </a:solidFill>
                          <a:effectLst/>
                          <a:latin typeface="Times New Roman" pitchFamily="18" charset="0"/>
                        </a:rPr>
                        <a:t>0</a:t>
                      </a:r>
                      <a:endParaRPr kumimoji="0" lang="en-US" sz="32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3200" b="0" i="0" u="none" strike="noStrike" cap="none" normalizeH="0" baseline="0" dirty="0" smtClean="0">
                          <a:ln>
                            <a:noFill/>
                          </a:ln>
                          <a:solidFill>
                            <a:schemeClr val="tx1"/>
                          </a:solidFill>
                          <a:effectLst/>
                          <a:latin typeface="Times New Roman" pitchFamily="18" charset="0"/>
                        </a:rPr>
                        <a:t>1</a:t>
                      </a:r>
                      <a:endParaRPr kumimoji="0" lang="en-US" sz="32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3200" b="0" i="0" u="none" strike="noStrike" cap="none" normalizeH="0" baseline="0" dirty="0" smtClean="0">
                          <a:ln>
                            <a:noFill/>
                          </a:ln>
                          <a:solidFill>
                            <a:schemeClr val="tx1"/>
                          </a:solidFill>
                          <a:effectLst/>
                          <a:latin typeface="Times New Roman" pitchFamily="18" charset="0"/>
                        </a:rPr>
                        <a:t>0</a:t>
                      </a:r>
                      <a:endParaRPr kumimoji="0" lang="en-US" sz="32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76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3200" b="0" i="0" u="none" strike="noStrike" cap="none" normalizeH="0" baseline="0" dirty="0" smtClean="0">
                          <a:ln>
                            <a:noFill/>
                          </a:ln>
                          <a:solidFill>
                            <a:schemeClr val="tx1"/>
                          </a:solidFill>
                          <a:effectLst/>
                          <a:latin typeface="Times New Roman" pitchFamily="18" charset="0"/>
                        </a:rPr>
                        <a:t>0</a:t>
                      </a:r>
                      <a:endParaRPr kumimoji="0" lang="en-US" sz="32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3200" b="0" i="0" u="none" strike="noStrike" cap="none" normalizeH="0" baseline="0" dirty="0" smtClean="0">
                          <a:ln>
                            <a:noFill/>
                          </a:ln>
                          <a:solidFill>
                            <a:schemeClr val="tx1"/>
                          </a:solidFill>
                          <a:effectLst/>
                          <a:latin typeface="Times New Roman" pitchFamily="18" charset="0"/>
                        </a:rPr>
                        <a:t>0</a:t>
                      </a:r>
                      <a:endParaRPr kumimoji="0" lang="en-US" sz="32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3200" b="0" i="0" u="none" strike="noStrike" cap="none" normalizeH="0" baseline="0" dirty="0" smtClean="0">
                          <a:ln>
                            <a:noFill/>
                          </a:ln>
                          <a:solidFill>
                            <a:schemeClr val="tx1"/>
                          </a:solidFill>
                          <a:effectLst/>
                          <a:latin typeface="Times New Roman" pitchFamily="18" charset="0"/>
                        </a:rPr>
                        <a:t>0</a:t>
                      </a:r>
                      <a:endParaRPr kumimoji="0" lang="en-US" sz="32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60823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Neighbor</a:t>
            </a:r>
            <a:endParaRPr lang="en-US" dirty="0"/>
          </a:p>
        </p:txBody>
      </p:sp>
      <p:sp>
        <p:nvSpPr>
          <p:cNvPr id="3" name="Content Placeholder 2"/>
          <p:cNvSpPr>
            <a:spLocks noGrp="1"/>
          </p:cNvSpPr>
          <p:nvPr>
            <p:ph idx="1"/>
          </p:nvPr>
        </p:nvSpPr>
        <p:spPr/>
        <p:txBody>
          <a:bodyPr/>
          <a:lstStyle/>
          <a:p>
            <a:r>
              <a:rPr lang="en-US" dirty="0" smtClean="0"/>
              <a:t>Copies randomly from one of the 8 neighbors, and itself</a:t>
            </a:r>
          </a:p>
        </p:txBody>
      </p:sp>
      <p:pic>
        <p:nvPicPr>
          <p:cNvPr id="6" name="Picture 5" descr="100.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60900" y="3276600"/>
            <a:ext cx="4178300" cy="2787650"/>
          </a:xfrm>
          <a:prstGeom prst="rect">
            <a:avLst/>
          </a:prstGeom>
        </p:spPr>
      </p:pic>
      <p:pic>
        <p:nvPicPr>
          <p:cNvPr id="7" name="Picture 6" descr="fall.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3700" y="3276600"/>
            <a:ext cx="4178300" cy="2787650"/>
          </a:xfrm>
          <a:prstGeom prst="rect">
            <a:avLst/>
          </a:prstGeom>
        </p:spPr>
      </p:pic>
    </p:spTree>
    <p:extLst>
      <p:ext uri="{BB962C8B-B14F-4D97-AF65-F5344CB8AC3E}">
        <p14:creationId xmlns="" xmlns:p14="http://schemas.microsoft.com/office/powerpoint/2010/main" val="346372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 smooth</a:t>
            </a:r>
            <a:endParaRPr lang="en-US" dirty="0"/>
          </a:p>
        </p:txBody>
      </p:sp>
      <p:sp>
        <p:nvSpPr>
          <p:cNvPr id="3" name="Content Placeholder 2"/>
          <p:cNvSpPr>
            <a:spLocks noGrp="1"/>
          </p:cNvSpPr>
          <p:nvPr>
            <p:ph idx="1"/>
          </p:nvPr>
        </p:nvSpPr>
        <p:spPr/>
        <p:txBody>
          <a:bodyPr/>
          <a:lstStyle/>
          <a:p>
            <a:r>
              <a:rPr lang="en-US" dirty="0" smtClean="0"/>
              <a:t>Set pixel to the average of all colors in the neighborhood</a:t>
            </a:r>
          </a:p>
          <a:p>
            <a:r>
              <a:rPr lang="en-US" dirty="0" err="1" smtClean="0"/>
              <a:t>Smoothes</a:t>
            </a:r>
            <a:r>
              <a:rPr lang="en-US" dirty="0" smtClean="0"/>
              <a:t> out  areas of sharp changes.</a:t>
            </a:r>
          </a:p>
        </p:txBody>
      </p:sp>
      <p:graphicFrame>
        <p:nvGraphicFramePr>
          <p:cNvPr id="5" name="Group 302"/>
          <p:cNvGraphicFramePr>
            <a:graphicFrameLocks noGrp="1"/>
          </p:cNvGraphicFramePr>
          <p:nvPr>
            <p:extLst>
              <p:ext uri="{D42A27DB-BD31-4B8C-83A1-F6EECF244321}">
                <p14:modId xmlns="" xmlns:p14="http://schemas.microsoft.com/office/powerpoint/2010/main" val="3166794270"/>
              </p:ext>
            </p:extLst>
          </p:nvPr>
        </p:nvGraphicFramePr>
        <p:xfrm>
          <a:off x="5638800" y="3886200"/>
          <a:ext cx="2438400" cy="2286000"/>
        </p:xfrm>
        <a:graphic>
          <a:graphicData uri="http://schemas.openxmlformats.org/drawingml/2006/table">
            <a:tbl>
              <a:tblPr/>
              <a:tblGrid>
                <a:gridCol w="812800"/>
                <a:gridCol w="772160"/>
                <a:gridCol w="853440"/>
              </a:tblGrid>
              <a:tr h="7620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1/9</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1/9</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1/9</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1/9</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1/9</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1/9</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1/9</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86721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Sharpen – High Pass Filter</a:t>
            </a:r>
            <a:endParaRPr lang="en-US" dirty="0"/>
          </a:p>
        </p:txBody>
      </p:sp>
      <p:sp>
        <p:nvSpPr>
          <p:cNvPr id="3" name="Content Placeholder 2"/>
          <p:cNvSpPr>
            <a:spLocks noGrp="1"/>
          </p:cNvSpPr>
          <p:nvPr>
            <p:ph idx="1"/>
          </p:nvPr>
        </p:nvSpPr>
        <p:spPr/>
        <p:txBody>
          <a:bodyPr/>
          <a:lstStyle/>
          <a:p>
            <a:r>
              <a:rPr lang="en-US" dirty="0" smtClean="0"/>
              <a:t>Enhances the difference between neighboring pixels</a:t>
            </a:r>
          </a:p>
          <a:p>
            <a:r>
              <a:rPr lang="en-US" dirty="0" smtClean="0"/>
              <a:t>The greater the difference, the more change in the current pixel</a:t>
            </a:r>
            <a:endParaRPr lang="en-US" dirty="0"/>
          </a:p>
        </p:txBody>
      </p:sp>
      <p:graphicFrame>
        <p:nvGraphicFramePr>
          <p:cNvPr id="4" name="Group 302"/>
          <p:cNvGraphicFramePr>
            <a:graphicFrameLocks noGrp="1"/>
          </p:cNvGraphicFramePr>
          <p:nvPr>
            <p:extLst>
              <p:ext uri="{D42A27DB-BD31-4B8C-83A1-F6EECF244321}">
                <p14:modId xmlns="" xmlns:p14="http://schemas.microsoft.com/office/powerpoint/2010/main" val="725455424"/>
              </p:ext>
            </p:extLst>
          </p:nvPr>
        </p:nvGraphicFramePr>
        <p:xfrm>
          <a:off x="6248400" y="3886200"/>
          <a:ext cx="2667000" cy="2667000"/>
        </p:xfrm>
        <a:graphic>
          <a:graphicData uri="http://schemas.openxmlformats.org/drawingml/2006/table">
            <a:tbl>
              <a:tblPr/>
              <a:tblGrid>
                <a:gridCol w="889000"/>
                <a:gridCol w="844550"/>
                <a:gridCol w="933450"/>
              </a:tblGrid>
              <a:tr h="97325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0</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132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-2/3</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11/3</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-2/3</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242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0</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-2/3</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0</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Group 302"/>
          <p:cNvGraphicFramePr>
            <a:graphicFrameLocks noGrp="1"/>
          </p:cNvGraphicFramePr>
          <p:nvPr>
            <p:extLst>
              <p:ext uri="{D42A27DB-BD31-4B8C-83A1-F6EECF244321}">
                <p14:modId xmlns="" xmlns:p14="http://schemas.microsoft.com/office/powerpoint/2010/main" val="4187308577"/>
              </p:ext>
            </p:extLst>
          </p:nvPr>
        </p:nvGraphicFramePr>
        <p:xfrm>
          <a:off x="3200400" y="3886200"/>
          <a:ext cx="2667000" cy="2667000"/>
        </p:xfrm>
        <a:graphic>
          <a:graphicData uri="http://schemas.openxmlformats.org/drawingml/2006/table">
            <a:tbl>
              <a:tblPr/>
              <a:tblGrid>
                <a:gridCol w="889000"/>
                <a:gridCol w="844550"/>
                <a:gridCol w="933450"/>
              </a:tblGrid>
              <a:tr h="8890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9</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Blur – Low Pass Filter</a:t>
            </a:r>
            <a:endParaRPr lang="en-US" dirty="0"/>
          </a:p>
        </p:txBody>
      </p:sp>
      <p:sp>
        <p:nvSpPr>
          <p:cNvPr id="3" name="Content Placeholder 2"/>
          <p:cNvSpPr>
            <a:spLocks noGrp="1"/>
          </p:cNvSpPr>
          <p:nvPr>
            <p:ph idx="1"/>
          </p:nvPr>
        </p:nvSpPr>
        <p:spPr/>
        <p:txBody>
          <a:bodyPr/>
          <a:lstStyle/>
          <a:p>
            <a:r>
              <a:rPr lang="en-US" dirty="0" smtClean="0"/>
              <a:t>Softens significant color changes in image</a:t>
            </a:r>
          </a:p>
          <a:p>
            <a:r>
              <a:rPr lang="en-US" dirty="0" smtClean="0"/>
              <a:t>Creates intermediate colors</a:t>
            </a:r>
          </a:p>
        </p:txBody>
      </p:sp>
      <p:graphicFrame>
        <p:nvGraphicFramePr>
          <p:cNvPr id="5" name="Group 302"/>
          <p:cNvGraphicFramePr>
            <a:graphicFrameLocks noGrp="1"/>
          </p:cNvGraphicFramePr>
          <p:nvPr>
            <p:extLst>
              <p:ext uri="{D42A27DB-BD31-4B8C-83A1-F6EECF244321}">
                <p14:modId xmlns="" xmlns:p14="http://schemas.microsoft.com/office/powerpoint/2010/main" val="267008299"/>
              </p:ext>
            </p:extLst>
          </p:nvPr>
        </p:nvGraphicFramePr>
        <p:xfrm>
          <a:off x="4191000" y="2971800"/>
          <a:ext cx="3429000" cy="3429000"/>
        </p:xfrm>
        <a:graphic>
          <a:graphicData uri="http://schemas.openxmlformats.org/drawingml/2006/table">
            <a:tbl>
              <a:tblPr/>
              <a:tblGrid>
                <a:gridCol w="1143000"/>
                <a:gridCol w="1085850"/>
                <a:gridCol w="1200150"/>
              </a:tblGrid>
              <a:tr h="11430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2/16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1/16</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2/16</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4/16</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2/16</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1/16</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2/16</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50000"/>
                        <a:buFont typeface="Webdings" pitchFamily="18" charset="2"/>
                        <a:buNone/>
                        <a:tabLst/>
                      </a:pPr>
                      <a:r>
                        <a:rPr kumimoji="0" lang="en-US" sz="2400" b="0" i="0" u="none" strike="noStrike" cap="none" normalizeH="0" baseline="0" dirty="0" smtClean="0">
                          <a:ln>
                            <a:noFill/>
                          </a:ln>
                          <a:solidFill>
                            <a:schemeClr val="tx1"/>
                          </a:solidFill>
                          <a:effectLst/>
                          <a:latin typeface="Times New Roman" pitchFamily="18" charset="0"/>
                        </a:rPr>
                        <a:t>4/16</a:t>
                      </a:r>
                      <a:endParaRPr kumimoji="0" lang="en-US" sz="2400" b="0" i="0" u="none" strike="noStrike" cap="none" normalizeH="0" baseline="-2500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348413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Dilation - Morphology</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Set pixel to the </a:t>
            </a:r>
            <a:r>
              <a:rPr lang="en-US" dirty="0"/>
              <a:t>maximum </a:t>
            </a:r>
            <a:r>
              <a:rPr lang="en-US" dirty="0" smtClean="0"/>
              <a:t>color value </a:t>
            </a:r>
            <a:r>
              <a:rPr lang="en-US" dirty="0"/>
              <a:t>within a </a:t>
            </a:r>
            <a:r>
              <a:rPr lang="en-US" dirty="0" smtClean="0"/>
              <a:t>neighborhood around </a:t>
            </a:r>
            <a:r>
              <a:rPr lang="en-US" dirty="0"/>
              <a:t>the </a:t>
            </a:r>
            <a:r>
              <a:rPr lang="en-US" dirty="0" smtClean="0"/>
              <a:t>pixel</a:t>
            </a:r>
          </a:p>
          <a:p>
            <a:r>
              <a:rPr lang="en-US" dirty="0" smtClean="0"/>
              <a:t>Causes objects </a:t>
            </a:r>
            <a:r>
              <a:rPr lang="en-US" dirty="0"/>
              <a:t>to grow in size</a:t>
            </a:r>
            <a:r>
              <a:rPr lang="en-US" dirty="0" smtClean="0"/>
              <a:t>.</a:t>
            </a:r>
          </a:p>
          <a:p>
            <a:r>
              <a:rPr lang="en-US" dirty="0" smtClean="0"/>
              <a:t>Brightens and fills in small holes</a:t>
            </a:r>
            <a:endParaRPr lang="en-US" dirty="0"/>
          </a:p>
          <a:p>
            <a:endParaRPr lang="en-US" dirty="0" smtClean="0"/>
          </a:p>
          <a:p>
            <a:endParaRPr lang="en-US" dirty="0" smtClean="0"/>
          </a:p>
        </p:txBody>
      </p:sp>
      <p:pic>
        <p:nvPicPr>
          <p:cNvPr id="4" name="Picture 3" descr="grainsfordilateerode.gi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24000" y="3886200"/>
            <a:ext cx="2362200" cy="2362200"/>
          </a:xfrm>
          <a:prstGeom prst="rect">
            <a:avLst/>
          </a:prstGeom>
        </p:spPr>
      </p:pic>
      <p:pic>
        <p:nvPicPr>
          <p:cNvPr id="5" name="Picture 4" descr="grainsdilated.gi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029200" y="3886200"/>
            <a:ext cx="2362200" cy="2362200"/>
          </a:xfrm>
          <a:prstGeom prst="rect">
            <a:avLst/>
          </a:prstGeom>
        </p:spPr>
      </p:pic>
    </p:spTree>
    <p:extLst>
      <p:ext uri="{BB962C8B-B14F-4D97-AF65-F5344CB8AC3E}">
        <p14:creationId xmlns="" xmlns:p14="http://schemas.microsoft.com/office/powerpoint/2010/main" val="419662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Erosion - </a:t>
            </a:r>
            <a:r>
              <a:rPr lang="en-US" dirty="0"/>
              <a:t>Morphology</a:t>
            </a:r>
          </a:p>
        </p:txBody>
      </p:sp>
      <p:sp>
        <p:nvSpPr>
          <p:cNvPr id="3" name="Content Placeholder 2"/>
          <p:cNvSpPr>
            <a:spLocks noGrp="1"/>
          </p:cNvSpPr>
          <p:nvPr>
            <p:ph idx="1"/>
          </p:nvPr>
        </p:nvSpPr>
        <p:spPr>
          <a:xfrm>
            <a:off x="457200" y="1295400"/>
            <a:ext cx="8229600" cy="4525963"/>
          </a:xfrm>
        </p:spPr>
        <p:txBody>
          <a:bodyPr/>
          <a:lstStyle/>
          <a:p>
            <a:r>
              <a:rPr lang="en-US" dirty="0" smtClean="0"/>
              <a:t>Set pixel to </a:t>
            </a:r>
            <a:r>
              <a:rPr lang="en-US" dirty="0"/>
              <a:t>the minimum </a:t>
            </a:r>
            <a:r>
              <a:rPr lang="en-US" dirty="0" smtClean="0"/>
              <a:t>color value </a:t>
            </a:r>
            <a:r>
              <a:rPr lang="en-US" dirty="0"/>
              <a:t>within </a:t>
            </a:r>
            <a:r>
              <a:rPr lang="en-US"/>
              <a:t>a </a:t>
            </a:r>
            <a:r>
              <a:rPr lang="en-US" smtClean="0"/>
              <a:t>neighborhood around </a:t>
            </a:r>
            <a:r>
              <a:rPr lang="en-US" dirty="0"/>
              <a:t>the </a:t>
            </a:r>
            <a:r>
              <a:rPr lang="en-US" dirty="0" smtClean="0"/>
              <a:t>pixel</a:t>
            </a:r>
          </a:p>
          <a:p>
            <a:r>
              <a:rPr lang="en-US" dirty="0" smtClean="0"/>
              <a:t>Causes objects to shrink.</a:t>
            </a:r>
          </a:p>
          <a:p>
            <a:r>
              <a:rPr lang="en-US" dirty="0" smtClean="0"/>
              <a:t>Darkens and removes small objects</a:t>
            </a:r>
          </a:p>
          <a:p>
            <a:endParaRPr lang="en-US" dirty="0" smtClean="0"/>
          </a:p>
          <a:p>
            <a:endParaRPr lang="en-US" dirty="0" smtClean="0"/>
          </a:p>
        </p:txBody>
      </p:sp>
      <p:pic>
        <p:nvPicPr>
          <p:cNvPr id="4" name="Picture 3" descr="grainsdilated.gif"/>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05200" y="3733800"/>
            <a:ext cx="2362200" cy="2362200"/>
          </a:xfrm>
          <a:prstGeom prst="rect">
            <a:avLst/>
          </a:prstGeom>
        </p:spPr>
      </p:pic>
      <p:pic>
        <p:nvPicPr>
          <p:cNvPr id="5" name="Picture 4" descr="grainseroded.gif"/>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43600" y="3733800"/>
            <a:ext cx="2362200" cy="2362200"/>
          </a:xfrm>
          <a:prstGeom prst="rect">
            <a:avLst/>
          </a:prstGeom>
        </p:spPr>
      </p:pic>
      <p:pic>
        <p:nvPicPr>
          <p:cNvPr id="6" name="Picture 5" descr="grainsfordilateerode.gif"/>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66800" y="3733800"/>
            <a:ext cx="2362200" cy="2362200"/>
          </a:xfrm>
          <a:prstGeom prst="rect">
            <a:avLst/>
          </a:prstGeom>
        </p:spPr>
      </p:pic>
    </p:spTree>
    <p:extLst>
      <p:ext uri="{BB962C8B-B14F-4D97-AF65-F5344CB8AC3E}">
        <p14:creationId xmlns="" xmlns:p14="http://schemas.microsoft.com/office/powerpoint/2010/main" val="77434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idx="4294967295"/>
          </p:nvPr>
        </p:nvSpPr>
        <p:spPr>
          <a:xfrm>
            <a:off x="220663" y="398462"/>
            <a:ext cx="8705850" cy="5926137"/>
          </a:xfrm>
        </p:spPr>
        <p:txBody>
          <a:bodyPr/>
          <a:lstStyle/>
          <a:p>
            <a:pPr>
              <a:buNone/>
            </a:pPr>
            <a:r>
              <a:rPr lang="en-GB" dirty="0">
                <a:latin typeface="Lucida Sans Unicode" pitchFamily="34" charset="0"/>
                <a:cs typeface="Lucida Sans Unicode" pitchFamily="34" charset="0"/>
              </a:rPr>
              <a:t>Feature </a:t>
            </a:r>
            <a:r>
              <a:rPr lang="en-GB" dirty="0" smtClean="0">
                <a:latin typeface="Lucida Sans Unicode" pitchFamily="34" charset="0"/>
                <a:cs typeface="Lucida Sans Unicode" pitchFamily="34" charset="0"/>
              </a:rPr>
              <a:t>Extraction – Region Detection</a:t>
            </a:r>
            <a:endParaRPr lang="en-GB" dirty="0">
              <a:latin typeface="Lucida Sans Unicode" pitchFamily="34" charset="0"/>
              <a:cs typeface="Lucida Sans Unicode" pitchFamily="34" charset="0"/>
            </a:endParaRPr>
          </a:p>
          <a:p>
            <a:pPr lvl="1">
              <a:buFont typeface="Lucida Sans Unicode" pitchFamily="34" charset="0"/>
              <a:buChar char="-"/>
            </a:pPr>
            <a:r>
              <a:rPr lang="en-GB" dirty="0" smtClean="0">
                <a:latin typeface="Lucida Sans Unicode" pitchFamily="34" charset="0"/>
                <a:cs typeface="Lucida Sans Unicode" pitchFamily="34" charset="0"/>
              </a:rPr>
              <a:t>Dilate </a:t>
            </a:r>
            <a:r>
              <a:rPr lang="en-GB" dirty="0">
                <a:latin typeface="Lucida Sans Unicode" pitchFamily="34" charset="0"/>
                <a:cs typeface="Lucida Sans Unicode" pitchFamily="34" charset="0"/>
              </a:rPr>
              <a:t>and Erode</a:t>
            </a:r>
          </a:p>
          <a:p>
            <a:pPr lvl="2">
              <a:buFont typeface="Lucida Sans Unicode" pitchFamily="34" charset="0"/>
              <a:buChar char="-"/>
            </a:pPr>
            <a:endParaRPr lang="en-GB" sz="2000" dirty="0">
              <a:latin typeface="Lucida Sans Unicode" pitchFamily="34" charset="0"/>
              <a:cs typeface="Lucida Sans Unicode" pitchFamily="34" charset="0"/>
            </a:endParaRPr>
          </a:p>
          <a:p>
            <a:pPr lvl="2">
              <a:buFont typeface="Lucida Sans Unicode" pitchFamily="34" charset="0"/>
              <a:buChar char="-"/>
            </a:pPr>
            <a:endParaRPr lang="en-GB" sz="2000" dirty="0">
              <a:latin typeface="Lucida Sans Unicode" pitchFamily="34" charset="0"/>
              <a:cs typeface="Lucida Sans Unicode" pitchFamily="34" charset="0"/>
            </a:endParaRPr>
          </a:p>
          <a:p>
            <a:pPr lvl="2">
              <a:buFont typeface="Lucida Sans Unicode" pitchFamily="34" charset="0"/>
              <a:buChar char="-"/>
            </a:pPr>
            <a:endParaRPr lang="en-GB" sz="2000" dirty="0">
              <a:latin typeface="Lucida Sans Unicode" pitchFamily="34" charset="0"/>
              <a:cs typeface="Lucida Sans Unicode" pitchFamily="34" charset="0"/>
            </a:endParaRPr>
          </a:p>
          <a:p>
            <a:pPr lvl="1">
              <a:buFont typeface="Lucida Sans Unicode" pitchFamily="34" charset="0"/>
              <a:buChar char="-"/>
            </a:pPr>
            <a:endParaRPr lang="en-GB" dirty="0" smtClean="0">
              <a:latin typeface="Lucida Sans Unicode" pitchFamily="34" charset="0"/>
              <a:cs typeface="Lucida Sans Unicode" pitchFamily="34" charset="0"/>
            </a:endParaRPr>
          </a:p>
          <a:p>
            <a:pPr lvl="1">
              <a:buFont typeface="Lucida Sans Unicode" pitchFamily="34" charset="0"/>
              <a:buChar char="-"/>
            </a:pPr>
            <a:r>
              <a:rPr lang="en-GB" dirty="0" smtClean="0">
                <a:latin typeface="Lucida Sans Unicode" pitchFamily="34" charset="0"/>
                <a:cs typeface="Lucida Sans Unicode" pitchFamily="34" charset="0"/>
              </a:rPr>
              <a:t>Open</a:t>
            </a:r>
            <a:endParaRPr lang="en-GB" dirty="0">
              <a:latin typeface="Lucida Sans Unicode" pitchFamily="34" charset="0"/>
              <a:cs typeface="Lucida Sans Unicode" pitchFamily="34" charset="0"/>
            </a:endParaRPr>
          </a:p>
          <a:p>
            <a:pPr lvl="2">
              <a:buFont typeface="Lucida Sans Unicode" pitchFamily="34" charset="0"/>
              <a:buChar char="-"/>
            </a:pPr>
            <a:r>
              <a:rPr lang="en-GB" sz="2200" dirty="0">
                <a:latin typeface="Lucida Sans Unicode" pitchFamily="34" charset="0"/>
                <a:cs typeface="Lucida Sans Unicode" pitchFamily="34" charset="0"/>
              </a:rPr>
              <a:t>Erode </a:t>
            </a:r>
            <a:r>
              <a:rPr lang="en-GB" sz="2200" dirty="0">
                <a:latin typeface="Lucida Sans Unicode" pitchFamily="34" charset="0"/>
                <a:cs typeface="Lucida Sans Unicode" pitchFamily="34" charset="0"/>
                <a:sym typeface="Wingdings" pitchFamily="2" charset="2"/>
              </a:rPr>
              <a:t> dilate </a:t>
            </a:r>
          </a:p>
          <a:p>
            <a:pPr lvl="2">
              <a:buFont typeface="Lucida Sans Unicode" pitchFamily="34" charset="0"/>
              <a:buChar char="-"/>
            </a:pPr>
            <a:r>
              <a:rPr lang="en-GB" sz="2200" dirty="0" smtClean="0">
                <a:latin typeface="Lucida Sans Unicode" pitchFamily="34" charset="0"/>
                <a:cs typeface="Lucida Sans Unicode" pitchFamily="34" charset="0"/>
                <a:sym typeface="Wingdings" pitchFamily="2" charset="2"/>
              </a:rPr>
              <a:t>Removes noise</a:t>
            </a:r>
            <a:endParaRPr lang="en-GB" sz="2200" dirty="0">
              <a:latin typeface="Lucida Sans Unicode" pitchFamily="34" charset="0"/>
              <a:cs typeface="Lucida Sans Unicode" pitchFamily="34" charset="0"/>
            </a:endParaRPr>
          </a:p>
          <a:p>
            <a:pPr lvl="1">
              <a:buFont typeface="Lucida Sans Unicode" pitchFamily="34" charset="0"/>
              <a:buChar char="-"/>
            </a:pPr>
            <a:endParaRPr lang="en-GB" dirty="0" smtClean="0">
              <a:latin typeface="Lucida Sans Unicode" pitchFamily="34" charset="0"/>
              <a:cs typeface="Lucida Sans Unicode" pitchFamily="34" charset="0"/>
            </a:endParaRPr>
          </a:p>
          <a:p>
            <a:pPr lvl="1">
              <a:buFont typeface="Lucida Sans Unicode" pitchFamily="34" charset="0"/>
              <a:buChar char="-"/>
            </a:pPr>
            <a:r>
              <a:rPr lang="en-GB" dirty="0" smtClean="0">
                <a:latin typeface="Lucida Sans Unicode" pitchFamily="34" charset="0"/>
                <a:cs typeface="Lucida Sans Unicode" pitchFamily="34" charset="0"/>
              </a:rPr>
              <a:t>Close</a:t>
            </a:r>
            <a:endParaRPr lang="en-GB" dirty="0">
              <a:latin typeface="Lucida Sans Unicode" pitchFamily="34" charset="0"/>
              <a:cs typeface="Lucida Sans Unicode" pitchFamily="34" charset="0"/>
            </a:endParaRPr>
          </a:p>
          <a:p>
            <a:pPr lvl="2">
              <a:buFont typeface="Lucida Sans Unicode" pitchFamily="34" charset="0"/>
              <a:buChar char="-"/>
            </a:pPr>
            <a:r>
              <a:rPr lang="en-GB" sz="2200" dirty="0">
                <a:latin typeface="Lucida Sans Unicode" pitchFamily="34" charset="0"/>
                <a:cs typeface="Lucida Sans Unicode" pitchFamily="34" charset="0"/>
              </a:rPr>
              <a:t>Dilate </a:t>
            </a:r>
            <a:r>
              <a:rPr lang="en-GB" sz="2200" dirty="0">
                <a:latin typeface="Lucida Sans Unicode" pitchFamily="34" charset="0"/>
                <a:cs typeface="Lucida Sans Unicode" pitchFamily="34" charset="0"/>
                <a:sym typeface="Wingdings" pitchFamily="2" charset="2"/>
              </a:rPr>
              <a:t> Erode </a:t>
            </a:r>
          </a:p>
          <a:p>
            <a:pPr lvl="2">
              <a:buFont typeface="Lucida Sans Unicode" pitchFamily="34" charset="0"/>
              <a:buChar char="-"/>
            </a:pPr>
            <a:r>
              <a:rPr lang="en-GB" sz="2200" dirty="0">
                <a:latin typeface="Lucida Sans Unicode" pitchFamily="34" charset="0"/>
                <a:cs typeface="Lucida Sans Unicode" pitchFamily="34" charset="0"/>
                <a:sym typeface="Wingdings" pitchFamily="2" charset="2"/>
              </a:rPr>
              <a:t>Holes are closed</a:t>
            </a:r>
          </a:p>
          <a:p>
            <a:pPr marL="1371600" lvl="3" indent="0">
              <a:buNone/>
            </a:pPr>
            <a:endParaRPr lang="en-GB" sz="1800" dirty="0">
              <a:latin typeface="Lucida Sans Unicode" pitchFamily="34" charset="0"/>
              <a:cs typeface="Lucida Sans Unicode" pitchFamily="34" charset="0"/>
            </a:endParaRPr>
          </a:p>
        </p:txBody>
      </p:sp>
      <p:pic>
        <p:nvPicPr>
          <p:cNvPr id="142340" name="Picture 4" descr="Morpho_original"/>
          <p:cNvPicPr>
            <a:picLocks noChangeAspect="1" noChangeArrowheads="1"/>
          </p:cNvPicPr>
          <p:nvPr/>
        </p:nvPicPr>
        <p:blipFill>
          <a:blip r:embed="rId2" cstate="print"/>
          <a:srcRect l="11147" t="10001" r="48532" b="10123"/>
          <a:stretch>
            <a:fillRect/>
          </a:stretch>
        </p:blipFill>
        <p:spPr bwMode="auto">
          <a:xfrm>
            <a:off x="1466850" y="1760538"/>
            <a:ext cx="1831975" cy="1027112"/>
          </a:xfrm>
          <a:prstGeom prst="rect">
            <a:avLst/>
          </a:prstGeom>
          <a:noFill/>
        </p:spPr>
      </p:pic>
      <p:pic>
        <p:nvPicPr>
          <p:cNvPr id="142341" name="Picture 5" descr="Dilate"/>
          <p:cNvPicPr>
            <a:picLocks noChangeAspect="1" noChangeArrowheads="1"/>
          </p:cNvPicPr>
          <p:nvPr/>
        </p:nvPicPr>
        <p:blipFill>
          <a:blip r:embed="rId3" cstate="print"/>
          <a:srcRect l="10936" t="10001" r="48567" b="9259"/>
          <a:stretch>
            <a:fillRect/>
          </a:stretch>
        </p:blipFill>
        <p:spPr bwMode="auto">
          <a:xfrm>
            <a:off x="3533775" y="1762125"/>
            <a:ext cx="1839913" cy="1038225"/>
          </a:xfrm>
          <a:prstGeom prst="rect">
            <a:avLst/>
          </a:prstGeom>
          <a:noFill/>
        </p:spPr>
      </p:pic>
      <p:pic>
        <p:nvPicPr>
          <p:cNvPr id="142342" name="Picture 6" descr="Erode"/>
          <p:cNvPicPr>
            <a:picLocks noChangeAspect="1" noChangeArrowheads="1"/>
          </p:cNvPicPr>
          <p:nvPr/>
        </p:nvPicPr>
        <p:blipFill>
          <a:blip r:embed="rId4" cstate="print"/>
          <a:srcRect l="11147" t="10001" r="48567" b="10001"/>
          <a:stretch>
            <a:fillRect/>
          </a:stretch>
        </p:blipFill>
        <p:spPr bwMode="auto">
          <a:xfrm>
            <a:off x="5619750" y="1751013"/>
            <a:ext cx="1830388" cy="1028700"/>
          </a:xfrm>
          <a:prstGeom prst="rect">
            <a:avLst/>
          </a:prstGeom>
          <a:noFill/>
        </p:spPr>
      </p:pic>
      <p:pic>
        <p:nvPicPr>
          <p:cNvPr id="142343" name="Picture 7" descr="Morpho_open"/>
          <p:cNvPicPr>
            <a:picLocks noChangeAspect="1" noChangeArrowheads="1"/>
          </p:cNvPicPr>
          <p:nvPr/>
        </p:nvPicPr>
        <p:blipFill>
          <a:blip r:embed="rId5" cstate="print"/>
          <a:srcRect l="12894" t="7654" r="46400" b="12346"/>
          <a:stretch>
            <a:fillRect/>
          </a:stretch>
        </p:blipFill>
        <p:spPr bwMode="auto">
          <a:xfrm>
            <a:off x="5610225" y="3390900"/>
            <a:ext cx="1849438" cy="1028700"/>
          </a:xfrm>
          <a:prstGeom prst="rect">
            <a:avLst/>
          </a:prstGeom>
          <a:noFill/>
        </p:spPr>
      </p:pic>
      <p:pic>
        <p:nvPicPr>
          <p:cNvPr id="142344" name="Picture 8" descr="Morpho_closeOri"/>
          <p:cNvPicPr>
            <a:picLocks noChangeAspect="1" noChangeArrowheads="1"/>
          </p:cNvPicPr>
          <p:nvPr/>
        </p:nvPicPr>
        <p:blipFill>
          <a:blip r:embed="rId6" cstate="print"/>
          <a:srcRect l="11330" t="9288" r="11682" b="9341"/>
          <a:stretch>
            <a:fillRect/>
          </a:stretch>
        </p:blipFill>
        <p:spPr bwMode="auto">
          <a:xfrm>
            <a:off x="5181600" y="5183187"/>
            <a:ext cx="985838" cy="989013"/>
          </a:xfrm>
          <a:prstGeom prst="rect">
            <a:avLst/>
          </a:prstGeom>
          <a:noFill/>
        </p:spPr>
      </p:pic>
      <p:pic>
        <p:nvPicPr>
          <p:cNvPr id="142345" name="Picture 9" descr="Morpho_close"/>
          <p:cNvPicPr>
            <a:picLocks noChangeAspect="1" noChangeArrowheads="1"/>
          </p:cNvPicPr>
          <p:nvPr/>
        </p:nvPicPr>
        <p:blipFill>
          <a:blip r:embed="rId7" cstate="print"/>
          <a:srcRect l="11632" t="9288" r="11682" b="9660"/>
          <a:stretch>
            <a:fillRect/>
          </a:stretch>
        </p:blipFill>
        <p:spPr bwMode="auto">
          <a:xfrm>
            <a:off x="6453188" y="5160963"/>
            <a:ext cx="1008062" cy="1011237"/>
          </a:xfrm>
          <a:prstGeom prst="rect">
            <a:avLst/>
          </a:prstGeom>
          <a:noFill/>
        </p:spPr>
      </p:pic>
      <p:sp>
        <p:nvSpPr>
          <p:cNvPr id="18" name="Rectangle 17"/>
          <p:cNvSpPr/>
          <p:nvPr/>
        </p:nvSpPr>
        <p:spPr>
          <a:xfrm>
            <a:off x="2057400" y="6611779"/>
            <a:ext cx="7086600" cy="246221"/>
          </a:xfrm>
          <a:prstGeom prst="rect">
            <a:avLst/>
          </a:prstGeom>
        </p:spPr>
        <p:txBody>
          <a:bodyPr wrap="square">
            <a:spAutoFit/>
          </a:bodyPr>
          <a:lstStyle/>
          <a:p>
            <a:pPr marL="0" lvl="1" algn="r"/>
            <a:r>
              <a:rPr lang="en-US" sz="1000" dirty="0" smtClean="0">
                <a:latin typeface="Lucida Sans Unicode" pitchFamily="34" charset="0"/>
                <a:cs typeface="Lucida Sans Unicode" pitchFamily="34" charset="0"/>
              </a:rPr>
              <a:t>Kun Huang, Ohio State / </a:t>
            </a:r>
            <a:r>
              <a:rPr lang="en-GB" sz="1000" dirty="0" smtClean="0">
                <a:latin typeface="Lucida Sans Unicode" pitchFamily="34" charset="0"/>
                <a:cs typeface="Lucida Sans Unicode" pitchFamily="34" charset="0"/>
              </a:rPr>
              <a:t>Digital Image Processing using </a:t>
            </a:r>
            <a:r>
              <a:rPr lang="en-GB" sz="1000" dirty="0" err="1" smtClean="0">
                <a:latin typeface="Lucida Sans Unicode" pitchFamily="34" charset="0"/>
                <a:cs typeface="Lucida Sans Unicode" pitchFamily="34" charset="0"/>
              </a:rPr>
              <a:t>Matlab</a:t>
            </a:r>
            <a:r>
              <a:rPr lang="en-GB" sz="1000" dirty="0" smtClean="0">
                <a:latin typeface="Lucida Sans Unicode" pitchFamily="34" charset="0"/>
                <a:cs typeface="Lucida Sans Unicode" pitchFamily="34" charset="0"/>
              </a:rPr>
              <a:t>, By </a:t>
            </a:r>
            <a:r>
              <a:rPr lang="en-GB" sz="1000" dirty="0" err="1" smtClean="0">
                <a:latin typeface="Lucida Sans Unicode" pitchFamily="34" charset="0"/>
                <a:cs typeface="Lucida Sans Unicode" pitchFamily="34" charset="0"/>
              </a:rPr>
              <a:t>R.C.Gonzalez</a:t>
            </a:r>
            <a:r>
              <a:rPr lang="en-GB" sz="1000" dirty="0" smtClean="0">
                <a:latin typeface="Lucida Sans Unicode" pitchFamily="34" charset="0"/>
                <a:cs typeface="Lucida Sans Unicode" pitchFamily="34" charset="0"/>
              </a:rPr>
              <a:t>, </a:t>
            </a:r>
            <a:r>
              <a:rPr lang="en-GB" sz="1000" dirty="0" err="1" smtClean="0">
                <a:latin typeface="Lucida Sans Unicode" pitchFamily="34" charset="0"/>
                <a:cs typeface="Lucida Sans Unicode" pitchFamily="34" charset="0"/>
              </a:rPr>
              <a:t>R.E.Woods</a:t>
            </a:r>
            <a:r>
              <a:rPr lang="en-GB" sz="1000" dirty="0" smtClean="0">
                <a:latin typeface="Lucida Sans Unicode" pitchFamily="34" charset="0"/>
                <a:cs typeface="Lucida Sans Unicode" pitchFamily="34" charset="0"/>
              </a:rPr>
              <a:t>, and </a:t>
            </a:r>
            <a:r>
              <a:rPr lang="en-GB" sz="1000" dirty="0" err="1" smtClean="0">
                <a:latin typeface="Lucida Sans Unicode" pitchFamily="34" charset="0"/>
                <a:cs typeface="Lucida Sans Unicode" pitchFamily="34" charset="0"/>
              </a:rPr>
              <a:t>S.L.Eddins</a:t>
            </a:r>
            <a:endParaRPr lang="en-GB" sz="1000" dirty="0">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Digtial Image Processing, Spring 2006</a:t>
            </a:r>
          </a:p>
        </p:txBody>
      </p:sp>
      <p:sp>
        <p:nvSpPr>
          <p:cNvPr id="9" name="Slide Number Placeholder 5"/>
          <p:cNvSpPr>
            <a:spLocks noGrp="1"/>
          </p:cNvSpPr>
          <p:nvPr>
            <p:ph type="sldNum" sz="quarter" idx="12"/>
          </p:nvPr>
        </p:nvSpPr>
        <p:spPr/>
        <p:txBody>
          <a:bodyPr/>
          <a:lstStyle/>
          <a:p>
            <a:fld id="{642D0D56-CFE7-44AC-BEA4-BD68E4149645}" type="slidenum">
              <a:rPr lang="en-US"/>
              <a:pPr/>
              <a:t>2</a:t>
            </a:fld>
            <a:endParaRPr lang="en-US"/>
          </a:p>
        </p:txBody>
      </p:sp>
      <p:sp>
        <p:nvSpPr>
          <p:cNvPr id="12290" name="Rectangle 2"/>
          <p:cNvSpPr>
            <a:spLocks noGrp="1" noChangeArrowheads="1"/>
          </p:cNvSpPr>
          <p:nvPr>
            <p:ph type="title"/>
          </p:nvPr>
        </p:nvSpPr>
        <p:spPr>
          <a:xfrm>
            <a:off x="457200" y="152400"/>
            <a:ext cx="8229600" cy="1143000"/>
          </a:xfrm>
        </p:spPr>
        <p:txBody>
          <a:bodyPr>
            <a:normAutofit/>
          </a:bodyPr>
          <a:lstStyle/>
          <a:p>
            <a:r>
              <a:rPr lang="en-US" sz="3600" dirty="0"/>
              <a:t>Medical Images</a:t>
            </a:r>
          </a:p>
        </p:txBody>
      </p:sp>
      <p:pic>
        <p:nvPicPr>
          <p:cNvPr id="12295" name="Picture 7"/>
          <p:cNvPicPr>
            <a:picLocks noChangeAspect="1" noChangeArrowheads="1"/>
          </p:cNvPicPr>
          <p:nvPr/>
        </p:nvPicPr>
        <p:blipFill>
          <a:blip r:embed="rId2" cstate="print"/>
          <a:srcRect b="1852"/>
          <a:stretch>
            <a:fillRect/>
          </a:stretch>
        </p:blipFill>
        <p:spPr bwMode="auto">
          <a:xfrm>
            <a:off x="533400" y="1905000"/>
            <a:ext cx="2544763" cy="4038600"/>
          </a:xfrm>
          <a:prstGeom prst="rect">
            <a:avLst/>
          </a:prstGeom>
          <a:noFill/>
          <a:ln w="9525">
            <a:noFill/>
            <a:miter lim="800000"/>
            <a:headEnd/>
            <a:tailEnd/>
          </a:ln>
          <a:effectLst/>
        </p:spPr>
      </p:pic>
      <p:pic>
        <p:nvPicPr>
          <p:cNvPr id="12296" name="Picture 8"/>
          <p:cNvPicPr>
            <a:picLocks noChangeAspect="1" noChangeArrowheads="1"/>
          </p:cNvPicPr>
          <p:nvPr/>
        </p:nvPicPr>
        <p:blipFill>
          <a:blip r:embed="rId3" cstate="print"/>
          <a:srcRect/>
          <a:stretch>
            <a:fillRect/>
          </a:stretch>
        </p:blipFill>
        <p:spPr bwMode="auto">
          <a:xfrm>
            <a:off x="3032125" y="1905000"/>
            <a:ext cx="2530475" cy="4038600"/>
          </a:xfrm>
          <a:prstGeom prst="rect">
            <a:avLst/>
          </a:prstGeom>
          <a:noFill/>
          <a:ln w="9525">
            <a:noFill/>
            <a:miter lim="800000"/>
            <a:headEnd/>
            <a:tailEnd/>
          </a:ln>
          <a:effectLst/>
        </p:spPr>
      </p:pic>
      <p:pic>
        <p:nvPicPr>
          <p:cNvPr id="12297" name="Picture 9"/>
          <p:cNvPicPr>
            <a:picLocks noChangeAspect="1" noChangeArrowheads="1"/>
          </p:cNvPicPr>
          <p:nvPr/>
        </p:nvPicPr>
        <p:blipFill>
          <a:blip r:embed="rId4" cstate="print"/>
          <a:srcRect/>
          <a:stretch>
            <a:fillRect/>
          </a:stretch>
        </p:blipFill>
        <p:spPr bwMode="auto">
          <a:xfrm>
            <a:off x="5867400" y="1752600"/>
            <a:ext cx="2362200" cy="1951038"/>
          </a:xfrm>
          <a:prstGeom prst="rect">
            <a:avLst/>
          </a:prstGeom>
          <a:noFill/>
          <a:ln w="9525">
            <a:noFill/>
            <a:miter lim="800000"/>
            <a:headEnd/>
            <a:tailEnd/>
          </a:ln>
          <a:effectLst/>
        </p:spPr>
      </p:pic>
      <p:pic>
        <p:nvPicPr>
          <p:cNvPr id="12298" name="Picture 10"/>
          <p:cNvPicPr>
            <a:picLocks noChangeAspect="1" noChangeArrowheads="1"/>
          </p:cNvPicPr>
          <p:nvPr/>
        </p:nvPicPr>
        <p:blipFill>
          <a:blip r:embed="rId5" cstate="print"/>
          <a:srcRect/>
          <a:stretch>
            <a:fillRect/>
          </a:stretch>
        </p:blipFill>
        <p:spPr bwMode="auto">
          <a:xfrm>
            <a:off x="5791200" y="3810000"/>
            <a:ext cx="2384425" cy="2438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1066800"/>
          </a:xfrm>
        </p:spPr>
        <p:txBody>
          <a:bodyPr/>
          <a:lstStyle/>
          <a:p>
            <a:pPr>
              <a:buNone/>
            </a:pPr>
            <a:r>
              <a:rPr lang="en-US" dirty="0" smtClean="0"/>
              <a:t>Erode + Dilate to </a:t>
            </a:r>
            <a:r>
              <a:rPr lang="en-US" dirty="0" err="1" smtClean="0"/>
              <a:t>Despeckle</a:t>
            </a:r>
            <a:endParaRPr lang="en-US" dirty="0" smtClean="0"/>
          </a:p>
        </p:txBody>
      </p:sp>
      <p:pic>
        <p:nvPicPr>
          <p:cNvPr id="3074" name="Picture 2"/>
          <p:cNvPicPr>
            <a:picLocks noChangeAspect="1" noChangeArrowheads="1"/>
          </p:cNvPicPr>
          <p:nvPr/>
        </p:nvPicPr>
        <p:blipFill>
          <a:blip r:embed="rId2" cstate="print"/>
          <a:srcRect/>
          <a:stretch>
            <a:fillRect/>
          </a:stretch>
        </p:blipFill>
        <p:spPr bwMode="auto">
          <a:xfrm>
            <a:off x="304800" y="1447800"/>
            <a:ext cx="2438400" cy="33528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352800" y="1447800"/>
            <a:ext cx="2438400" cy="33528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400800" y="1447800"/>
            <a:ext cx="2438400" cy="3352800"/>
          </a:xfrm>
          <a:prstGeom prst="rect">
            <a:avLst/>
          </a:prstGeom>
          <a:noFill/>
          <a:ln w="9525">
            <a:noFill/>
            <a:miter lim="800000"/>
            <a:headEnd/>
            <a:tailEnd/>
          </a:ln>
        </p:spPr>
      </p:pic>
      <p:sp>
        <p:nvSpPr>
          <p:cNvPr id="7" name="Curved Up Arrow 6"/>
          <p:cNvSpPr/>
          <p:nvPr/>
        </p:nvSpPr>
        <p:spPr>
          <a:xfrm>
            <a:off x="1447800" y="4953000"/>
            <a:ext cx="2971800" cy="914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a:off x="4953000" y="4953000"/>
            <a:ext cx="2971800" cy="914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363341" y="5943600"/>
            <a:ext cx="1034900" cy="523220"/>
          </a:xfrm>
          <a:prstGeom prst="rect">
            <a:avLst/>
          </a:prstGeom>
          <a:noFill/>
        </p:spPr>
        <p:txBody>
          <a:bodyPr wrap="none" rtlCol="0">
            <a:spAutoFit/>
          </a:bodyPr>
          <a:lstStyle/>
          <a:p>
            <a:pPr algn="ctr"/>
            <a:r>
              <a:rPr lang="en-US" sz="2800" dirty="0" smtClean="0"/>
              <a:t>Erode</a:t>
            </a:r>
            <a:endParaRPr lang="en-US" sz="2800" dirty="0"/>
          </a:p>
        </p:txBody>
      </p:sp>
      <p:sp>
        <p:nvSpPr>
          <p:cNvPr id="10" name="TextBox 9"/>
          <p:cNvSpPr txBox="1"/>
          <p:nvPr/>
        </p:nvSpPr>
        <p:spPr>
          <a:xfrm>
            <a:off x="5824608" y="5943600"/>
            <a:ext cx="1031886" cy="523220"/>
          </a:xfrm>
          <a:prstGeom prst="rect">
            <a:avLst/>
          </a:prstGeom>
          <a:noFill/>
        </p:spPr>
        <p:txBody>
          <a:bodyPr wrap="none" rtlCol="0">
            <a:spAutoFit/>
          </a:bodyPr>
          <a:lstStyle/>
          <a:p>
            <a:pPr algn="ctr"/>
            <a:r>
              <a:rPr lang="en-US" sz="2800" dirty="0" smtClean="0"/>
              <a:t>Dilate</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sz="half" idx="4294967295"/>
          </p:nvPr>
        </p:nvSpPr>
        <p:spPr>
          <a:xfrm>
            <a:off x="298450" y="457200"/>
            <a:ext cx="4038600" cy="4525963"/>
          </a:xfrm>
        </p:spPr>
        <p:txBody>
          <a:bodyPr/>
          <a:lstStyle/>
          <a:p>
            <a:pPr>
              <a:buNone/>
            </a:pPr>
            <a:r>
              <a:rPr lang="en-GB" sz="2400" dirty="0">
                <a:latin typeface="Lucida Sans Unicode" pitchFamily="34" charset="0"/>
                <a:cs typeface="Lucida Sans Unicode" pitchFamily="34" charset="0"/>
              </a:rPr>
              <a:t>Image Enhancement</a:t>
            </a:r>
          </a:p>
          <a:p>
            <a:pPr lvl="1">
              <a:buFont typeface="Lucida Sans Unicode" pitchFamily="34" charset="0"/>
              <a:buChar char="-"/>
            </a:pPr>
            <a:r>
              <a:rPr lang="en-GB" sz="2000" dirty="0" err="1">
                <a:latin typeface="Lucida Sans Unicode" pitchFamily="34" charset="0"/>
                <a:cs typeface="Lucida Sans Unicode" pitchFamily="34" charset="0"/>
              </a:rPr>
              <a:t>Denoise</a:t>
            </a:r>
            <a:endParaRPr lang="en-GB" sz="2000" dirty="0">
              <a:latin typeface="Lucida Sans Unicode" pitchFamily="34" charset="0"/>
              <a:cs typeface="Lucida Sans Unicode" pitchFamily="34" charset="0"/>
            </a:endParaRPr>
          </a:p>
          <a:p>
            <a:pPr lvl="2">
              <a:buFont typeface="Lucida Sans Unicode" pitchFamily="34" charset="0"/>
              <a:buChar char="-"/>
            </a:pPr>
            <a:r>
              <a:rPr lang="en-GB" sz="1800" dirty="0">
                <a:latin typeface="Lucida Sans Unicode" pitchFamily="34" charset="0"/>
                <a:cs typeface="Lucida Sans Unicode" pitchFamily="34" charset="0"/>
              </a:rPr>
              <a:t>Averaging</a:t>
            </a:r>
          </a:p>
          <a:p>
            <a:pPr lvl="2">
              <a:buFont typeface="Lucida Sans Unicode" pitchFamily="34" charset="0"/>
              <a:buChar char="-"/>
            </a:pPr>
            <a:endParaRPr lang="en-GB" sz="1800" dirty="0">
              <a:latin typeface="Lucida Sans Unicode" pitchFamily="34" charset="0"/>
              <a:cs typeface="Lucida Sans Unicode" pitchFamily="34" charset="0"/>
            </a:endParaRPr>
          </a:p>
          <a:p>
            <a:pPr lvl="2">
              <a:buFont typeface="Lucida Sans Unicode" pitchFamily="34" charset="0"/>
              <a:buChar char="-"/>
            </a:pPr>
            <a:endParaRPr lang="en-GB" sz="1800" dirty="0">
              <a:latin typeface="Lucida Sans Unicode" pitchFamily="34" charset="0"/>
              <a:cs typeface="Lucida Sans Unicode" pitchFamily="34" charset="0"/>
            </a:endParaRPr>
          </a:p>
          <a:p>
            <a:pPr lvl="2">
              <a:buFont typeface="Lucida Sans Unicode" pitchFamily="34" charset="0"/>
              <a:buChar char="-"/>
            </a:pPr>
            <a:endParaRPr lang="en-GB" sz="1800" dirty="0">
              <a:latin typeface="Lucida Sans Unicode" pitchFamily="34" charset="0"/>
              <a:cs typeface="Lucida Sans Unicode" pitchFamily="34" charset="0"/>
            </a:endParaRPr>
          </a:p>
          <a:p>
            <a:pPr lvl="2">
              <a:buFont typeface="Lucida Sans Unicode" pitchFamily="34" charset="0"/>
              <a:buChar char="-"/>
            </a:pPr>
            <a:endParaRPr lang="en-GB" sz="1800" dirty="0">
              <a:latin typeface="Lucida Sans Unicode" pitchFamily="34" charset="0"/>
              <a:cs typeface="Lucida Sans Unicode" pitchFamily="34" charset="0"/>
            </a:endParaRPr>
          </a:p>
          <a:p>
            <a:pPr lvl="2">
              <a:buFont typeface="Lucida Sans Unicode" pitchFamily="34" charset="0"/>
              <a:buChar char="-"/>
            </a:pPr>
            <a:endParaRPr lang="en-GB" sz="1800" dirty="0">
              <a:latin typeface="Lucida Sans Unicode" pitchFamily="34" charset="0"/>
              <a:cs typeface="Lucida Sans Unicode" pitchFamily="34" charset="0"/>
            </a:endParaRPr>
          </a:p>
          <a:p>
            <a:pPr lvl="2">
              <a:buFont typeface="Lucida Sans Unicode" pitchFamily="34" charset="0"/>
              <a:buChar char="-"/>
            </a:pPr>
            <a:r>
              <a:rPr lang="en-GB" sz="1800" dirty="0">
                <a:latin typeface="Lucida Sans Unicode" pitchFamily="34" charset="0"/>
                <a:cs typeface="Lucida Sans Unicode" pitchFamily="34" charset="0"/>
              </a:rPr>
              <a:t>Median filter</a:t>
            </a:r>
          </a:p>
        </p:txBody>
      </p:sp>
      <p:graphicFrame>
        <p:nvGraphicFramePr>
          <p:cNvPr id="141351" name="Group 39"/>
          <p:cNvGraphicFramePr>
            <a:graphicFrameLocks noGrp="1"/>
          </p:cNvGraphicFramePr>
          <p:nvPr>
            <p:ph sz="quarter" idx="4294967295"/>
          </p:nvPr>
        </p:nvGraphicFramePr>
        <p:xfrm>
          <a:off x="2008188" y="1687513"/>
          <a:ext cx="1476375" cy="1508126"/>
        </p:xfrm>
        <a:graphic>
          <a:graphicData uri="http://schemas.openxmlformats.org/drawingml/2006/table">
            <a:tbl>
              <a:tblPr/>
              <a:tblGrid>
                <a:gridCol w="492125"/>
                <a:gridCol w="492125"/>
                <a:gridCol w="492125"/>
              </a:tblGrid>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1320" name="Picture 8" descr="Denoise"/>
          <p:cNvPicPr>
            <a:picLocks noChangeAspect="1" noChangeArrowheads="1"/>
          </p:cNvPicPr>
          <p:nvPr/>
        </p:nvPicPr>
        <p:blipFill>
          <a:blip r:embed="rId2" cstate="print"/>
          <a:srcRect l="14700" t="3264" r="11176" b="10098"/>
          <a:stretch>
            <a:fillRect/>
          </a:stretch>
        </p:blipFill>
        <p:spPr bwMode="auto">
          <a:xfrm>
            <a:off x="3740150" y="1284288"/>
            <a:ext cx="5106988" cy="4044950"/>
          </a:xfrm>
          <a:prstGeom prst="rect">
            <a:avLst/>
          </a:prstGeom>
          <a:noFill/>
        </p:spPr>
      </p:pic>
      <p:graphicFrame>
        <p:nvGraphicFramePr>
          <p:cNvPr id="141398" name="Group 86"/>
          <p:cNvGraphicFramePr>
            <a:graphicFrameLocks noGrp="1"/>
          </p:cNvGraphicFramePr>
          <p:nvPr>
            <p:ph sz="quarter" idx="4294967295"/>
          </p:nvPr>
        </p:nvGraphicFramePr>
        <p:xfrm>
          <a:off x="1987550" y="3670300"/>
          <a:ext cx="1531938" cy="1462088"/>
        </p:xfrm>
        <a:graphic>
          <a:graphicData uri="http://schemas.openxmlformats.org/drawingml/2006/table">
            <a:tbl>
              <a:tblPr/>
              <a:tblGrid>
                <a:gridCol w="511175"/>
                <a:gridCol w="509588"/>
                <a:gridCol w="511175"/>
              </a:tblGrid>
              <a:tr h="492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43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78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115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189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Lucida Sans Unicode" pitchFamily="34" charset="0"/>
                          <a:cs typeface="Lucida Sans Unicode" pitchFamily="34" charset="0"/>
                        </a:rPr>
                        <a:t>200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1394" name="Oval 82"/>
          <p:cNvSpPr>
            <a:spLocks noChangeArrowheads="1"/>
          </p:cNvSpPr>
          <p:nvPr/>
        </p:nvSpPr>
        <p:spPr bwMode="auto">
          <a:xfrm>
            <a:off x="2535238" y="4222750"/>
            <a:ext cx="369887" cy="396875"/>
          </a:xfrm>
          <a:prstGeom prst="ellipse">
            <a:avLst/>
          </a:prstGeom>
          <a:noFill/>
          <a:ln w="28575">
            <a:solidFill>
              <a:srgbClr val="FF0000"/>
            </a:solidFill>
            <a:round/>
            <a:headEnd/>
            <a:tailEnd/>
          </a:ln>
          <a:effectLst/>
        </p:spPr>
        <p:txBody>
          <a:bodyPr wrap="none" anchor="ctr"/>
          <a:lstStyle/>
          <a:p>
            <a:endParaRPr lang="en-US"/>
          </a:p>
        </p:txBody>
      </p:sp>
      <p:sp>
        <p:nvSpPr>
          <p:cNvPr id="141395" name="Oval 83"/>
          <p:cNvSpPr>
            <a:spLocks noChangeArrowheads="1"/>
          </p:cNvSpPr>
          <p:nvPr/>
        </p:nvSpPr>
        <p:spPr bwMode="auto">
          <a:xfrm>
            <a:off x="3048000" y="3740150"/>
            <a:ext cx="369888" cy="396875"/>
          </a:xfrm>
          <a:prstGeom prst="ellipse">
            <a:avLst/>
          </a:prstGeom>
          <a:noFill/>
          <a:ln w="28575">
            <a:solidFill>
              <a:srgbClr val="00FF00"/>
            </a:solidFill>
            <a:round/>
            <a:headEnd/>
            <a:tailEnd/>
          </a:ln>
          <a:effectLst/>
        </p:spPr>
        <p:txBody>
          <a:bodyPr wrap="none" anchor="ctr"/>
          <a:lstStyle/>
          <a:p>
            <a:endParaRPr lang="en-US"/>
          </a:p>
        </p:txBody>
      </p:sp>
      <p:sp>
        <p:nvSpPr>
          <p:cNvPr id="141396" name="Line 84"/>
          <p:cNvSpPr>
            <a:spLocks noChangeShapeType="1"/>
          </p:cNvSpPr>
          <p:nvPr/>
        </p:nvSpPr>
        <p:spPr bwMode="auto">
          <a:xfrm>
            <a:off x="2806700" y="4613275"/>
            <a:ext cx="268288" cy="687388"/>
          </a:xfrm>
          <a:prstGeom prst="line">
            <a:avLst/>
          </a:prstGeom>
          <a:noFill/>
          <a:ln w="28575">
            <a:solidFill>
              <a:srgbClr val="FF0000"/>
            </a:solidFill>
            <a:round/>
            <a:headEnd/>
            <a:tailEnd type="triangle" w="med" len="med"/>
          </a:ln>
          <a:effectLst/>
        </p:spPr>
        <p:txBody>
          <a:bodyPr/>
          <a:lstStyle/>
          <a:p>
            <a:endParaRPr lang="en-US"/>
          </a:p>
        </p:txBody>
      </p:sp>
      <p:sp>
        <p:nvSpPr>
          <p:cNvPr id="141397" name="Text Box 85"/>
          <p:cNvSpPr txBox="1">
            <a:spLocks noChangeArrowheads="1"/>
          </p:cNvSpPr>
          <p:nvPr/>
        </p:nvSpPr>
        <p:spPr bwMode="auto">
          <a:xfrm>
            <a:off x="2946400" y="5200650"/>
            <a:ext cx="438150" cy="366713"/>
          </a:xfrm>
          <a:prstGeom prst="rect">
            <a:avLst/>
          </a:prstGeom>
          <a:noFill/>
          <a:ln w="9525">
            <a:noFill/>
            <a:miter lim="800000"/>
            <a:headEnd/>
            <a:tailEnd/>
          </a:ln>
          <a:effectLst/>
        </p:spPr>
        <p:txBody>
          <a:bodyPr wrap="none">
            <a:spAutoFit/>
          </a:bodyPr>
          <a:lstStyle/>
          <a:p>
            <a:r>
              <a:rPr lang="en-US"/>
              <a:t>43</a:t>
            </a:r>
          </a:p>
        </p:txBody>
      </p:sp>
      <p:sp>
        <p:nvSpPr>
          <p:cNvPr id="141399" name="Freeform 87"/>
          <p:cNvSpPr>
            <a:spLocks/>
          </p:cNvSpPr>
          <p:nvPr/>
        </p:nvSpPr>
        <p:spPr bwMode="auto">
          <a:xfrm>
            <a:off x="1057275" y="5448300"/>
            <a:ext cx="2886075" cy="771525"/>
          </a:xfrm>
          <a:custGeom>
            <a:avLst/>
            <a:gdLst/>
            <a:ahLst/>
            <a:cxnLst>
              <a:cxn ang="0">
                <a:pos x="0" y="486"/>
              </a:cxn>
              <a:cxn ang="0">
                <a:pos x="300" y="468"/>
              </a:cxn>
              <a:cxn ang="0">
                <a:pos x="564" y="408"/>
              </a:cxn>
              <a:cxn ang="0">
                <a:pos x="822" y="330"/>
              </a:cxn>
              <a:cxn ang="0">
                <a:pos x="888" y="0"/>
              </a:cxn>
              <a:cxn ang="0">
                <a:pos x="918" y="300"/>
              </a:cxn>
              <a:cxn ang="0">
                <a:pos x="1134" y="240"/>
              </a:cxn>
              <a:cxn ang="0">
                <a:pos x="1266" y="144"/>
              </a:cxn>
              <a:cxn ang="0">
                <a:pos x="1524" y="144"/>
              </a:cxn>
              <a:cxn ang="0">
                <a:pos x="1818" y="156"/>
              </a:cxn>
            </a:cxnLst>
            <a:rect l="0" t="0" r="r" b="b"/>
            <a:pathLst>
              <a:path w="1818" h="486">
                <a:moveTo>
                  <a:pt x="0" y="486"/>
                </a:moveTo>
                <a:lnTo>
                  <a:pt x="300" y="468"/>
                </a:lnTo>
                <a:lnTo>
                  <a:pt x="564" y="408"/>
                </a:lnTo>
                <a:lnTo>
                  <a:pt x="822" y="330"/>
                </a:lnTo>
                <a:lnTo>
                  <a:pt x="888" y="0"/>
                </a:lnTo>
                <a:lnTo>
                  <a:pt x="918" y="300"/>
                </a:lnTo>
                <a:lnTo>
                  <a:pt x="1134" y="240"/>
                </a:lnTo>
                <a:lnTo>
                  <a:pt x="1266" y="144"/>
                </a:lnTo>
                <a:lnTo>
                  <a:pt x="1524" y="144"/>
                </a:lnTo>
                <a:lnTo>
                  <a:pt x="1818" y="156"/>
                </a:lnTo>
              </a:path>
            </a:pathLst>
          </a:custGeom>
          <a:noFill/>
          <a:ln w="28575">
            <a:solidFill>
              <a:srgbClr val="00FF00"/>
            </a:solidFill>
            <a:round/>
            <a:headEnd/>
            <a:tailEnd/>
          </a:ln>
          <a:effectLst/>
        </p:spPr>
        <p:txBody>
          <a:bodyPr/>
          <a:lstStyle/>
          <a:p>
            <a:endParaRPr lang="en-US"/>
          </a:p>
        </p:txBody>
      </p:sp>
      <p:sp>
        <p:nvSpPr>
          <p:cNvPr id="141400" name="Oval 88"/>
          <p:cNvSpPr>
            <a:spLocks noChangeArrowheads="1"/>
          </p:cNvSpPr>
          <p:nvPr/>
        </p:nvSpPr>
        <p:spPr bwMode="auto">
          <a:xfrm>
            <a:off x="1476375" y="6153150"/>
            <a:ext cx="88900" cy="88900"/>
          </a:xfrm>
          <a:prstGeom prst="ellipse">
            <a:avLst/>
          </a:prstGeom>
          <a:solidFill>
            <a:srgbClr val="FF0000"/>
          </a:solidFill>
          <a:ln w="9525">
            <a:noFill/>
            <a:round/>
            <a:headEnd/>
            <a:tailEnd/>
          </a:ln>
          <a:effectLst/>
        </p:spPr>
        <p:txBody>
          <a:bodyPr wrap="none" anchor="ctr"/>
          <a:lstStyle/>
          <a:p>
            <a:endParaRPr lang="en-US"/>
          </a:p>
        </p:txBody>
      </p:sp>
      <p:sp>
        <p:nvSpPr>
          <p:cNvPr id="141401" name="Oval 89"/>
          <p:cNvSpPr>
            <a:spLocks noChangeArrowheads="1"/>
          </p:cNvSpPr>
          <p:nvPr/>
        </p:nvSpPr>
        <p:spPr bwMode="auto">
          <a:xfrm>
            <a:off x="1895475" y="6057900"/>
            <a:ext cx="88900" cy="88900"/>
          </a:xfrm>
          <a:prstGeom prst="ellipse">
            <a:avLst/>
          </a:prstGeom>
          <a:solidFill>
            <a:srgbClr val="FF0000"/>
          </a:solidFill>
          <a:ln w="9525">
            <a:noFill/>
            <a:round/>
            <a:headEnd/>
            <a:tailEnd/>
          </a:ln>
          <a:effectLst/>
        </p:spPr>
        <p:txBody>
          <a:bodyPr wrap="none" anchor="ctr"/>
          <a:lstStyle/>
          <a:p>
            <a:endParaRPr lang="en-US"/>
          </a:p>
        </p:txBody>
      </p:sp>
      <p:sp>
        <p:nvSpPr>
          <p:cNvPr id="141402" name="Oval 90"/>
          <p:cNvSpPr>
            <a:spLocks noChangeArrowheads="1"/>
          </p:cNvSpPr>
          <p:nvPr/>
        </p:nvSpPr>
        <p:spPr bwMode="auto">
          <a:xfrm>
            <a:off x="2324100" y="5924550"/>
            <a:ext cx="88900" cy="88900"/>
          </a:xfrm>
          <a:prstGeom prst="ellipse">
            <a:avLst/>
          </a:prstGeom>
          <a:solidFill>
            <a:srgbClr val="FF0000"/>
          </a:solidFill>
          <a:ln w="9525">
            <a:noFill/>
            <a:round/>
            <a:headEnd/>
            <a:tailEnd/>
          </a:ln>
          <a:effectLst/>
        </p:spPr>
        <p:txBody>
          <a:bodyPr wrap="none" anchor="ctr"/>
          <a:lstStyle/>
          <a:p>
            <a:endParaRPr lang="en-US"/>
          </a:p>
        </p:txBody>
      </p:sp>
      <p:sp>
        <p:nvSpPr>
          <p:cNvPr id="141403" name="Oval 91"/>
          <p:cNvSpPr>
            <a:spLocks noChangeArrowheads="1"/>
          </p:cNvSpPr>
          <p:nvPr/>
        </p:nvSpPr>
        <p:spPr bwMode="auto">
          <a:xfrm>
            <a:off x="2486025" y="5876925"/>
            <a:ext cx="88900" cy="88900"/>
          </a:xfrm>
          <a:prstGeom prst="ellipse">
            <a:avLst/>
          </a:prstGeom>
          <a:solidFill>
            <a:srgbClr val="FF0000"/>
          </a:solidFill>
          <a:ln w="9525">
            <a:noFill/>
            <a:round/>
            <a:headEnd/>
            <a:tailEnd/>
          </a:ln>
          <a:effectLst/>
        </p:spPr>
        <p:txBody>
          <a:bodyPr wrap="none" anchor="ctr"/>
          <a:lstStyle/>
          <a:p>
            <a:endParaRPr lang="en-US"/>
          </a:p>
        </p:txBody>
      </p:sp>
      <p:sp>
        <p:nvSpPr>
          <p:cNvPr id="141404" name="Oval 92"/>
          <p:cNvSpPr>
            <a:spLocks noChangeArrowheads="1"/>
          </p:cNvSpPr>
          <p:nvPr/>
        </p:nvSpPr>
        <p:spPr bwMode="auto">
          <a:xfrm>
            <a:off x="2409825" y="5429250"/>
            <a:ext cx="88900" cy="88900"/>
          </a:xfrm>
          <a:prstGeom prst="ellipse">
            <a:avLst/>
          </a:prstGeom>
          <a:solidFill>
            <a:srgbClr val="FF0000"/>
          </a:solidFill>
          <a:ln w="9525">
            <a:noFill/>
            <a:round/>
            <a:headEnd/>
            <a:tailEnd/>
          </a:ln>
          <a:effectLst/>
        </p:spPr>
        <p:txBody>
          <a:bodyPr wrap="none" anchor="ctr"/>
          <a:lstStyle/>
          <a:p>
            <a:endParaRPr lang="en-US"/>
          </a:p>
        </p:txBody>
      </p:sp>
      <p:sp>
        <p:nvSpPr>
          <p:cNvPr id="141405" name="Oval 93"/>
          <p:cNvSpPr>
            <a:spLocks noChangeArrowheads="1"/>
          </p:cNvSpPr>
          <p:nvPr/>
        </p:nvSpPr>
        <p:spPr bwMode="auto">
          <a:xfrm>
            <a:off x="3048000" y="5638800"/>
            <a:ext cx="88900" cy="88900"/>
          </a:xfrm>
          <a:prstGeom prst="ellipse">
            <a:avLst/>
          </a:prstGeom>
          <a:solidFill>
            <a:srgbClr val="FF0000"/>
          </a:solidFill>
          <a:ln w="9525">
            <a:noFill/>
            <a:round/>
            <a:headEnd/>
            <a:tailEnd/>
          </a:ln>
          <a:effectLst/>
        </p:spPr>
        <p:txBody>
          <a:bodyPr wrap="none" anchor="ctr"/>
          <a:lstStyle/>
          <a:p>
            <a:endParaRPr lang="en-US"/>
          </a:p>
        </p:txBody>
      </p:sp>
      <p:sp>
        <p:nvSpPr>
          <p:cNvPr id="141406" name="Oval 94"/>
          <p:cNvSpPr>
            <a:spLocks noChangeArrowheads="1"/>
          </p:cNvSpPr>
          <p:nvPr/>
        </p:nvSpPr>
        <p:spPr bwMode="auto">
          <a:xfrm>
            <a:off x="2819400" y="5791200"/>
            <a:ext cx="88900" cy="88900"/>
          </a:xfrm>
          <a:prstGeom prst="ellipse">
            <a:avLst/>
          </a:prstGeom>
          <a:solidFill>
            <a:srgbClr val="FF0000"/>
          </a:solidFill>
          <a:ln w="9525">
            <a:noFill/>
            <a:round/>
            <a:headEnd/>
            <a:tailEnd/>
          </a:ln>
          <a:effectLst/>
        </p:spPr>
        <p:txBody>
          <a:bodyPr wrap="none" anchor="ctr"/>
          <a:lstStyle/>
          <a:p>
            <a:endParaRPr lang="en-US"/>
          </a:p>
        </p:txBody>
      </p:sp>
      <p:sp>
        <p:nvSpPr>
          <p:cNvPr id="141407" name="Oval 95"/>
          <p:cNvSpPr>
            <a:spLocks noChangeArrowheads="1"/>
          </p:cNvSpPr>
          <p:nvPr/>
        </p:nvSpPr>
        <p:spPr bwMode="auto">
          <a:xfrm>
            <a:off x="3400425" y="5638800"/>
            <a:ext cx="88900" cy="88900"/>
          </a:xfrm>
          <a:prstGeom prst="ellipse">
            <a:avLst/>
          </a:prstGeom>
          <a:solidFill>
            <a:srgbClr val="FF0000"/>
          </a:solidFill>
          <a:ln w="9525">
            <a:noFill/>
            <a:round/>
            <a:headEnd/>
            <a:tailEnd/>
          </a:ln>
          <a:effectLst/>
        </p:spPr>
        <p:txBody>
          <a:bodyPr wrap="none" anchor="ctr"/>
          <a:lstStyle/>
          <a:p>
            <a:endParaRPr lang="en-US"/>
          </a:p>
        </p:txBody>
      </p:sp>
      <p:sp>
        <p:nvSpPr>
          <p:cNvPr id="141417" name="Freeform 105"/>
          <p:cNvSpPr>
            <a:spLocks/>
          </p:cNvSpPr>
          <p:nvPr/>
        </p:nvSpPr>
        <p:spPr bwMode="auto">
          <a:xfrm>
            <a:off x="1076325" y="6076950"/>
            <a:ext cx="2800350" cy="542925"/>
          </a:xfrm>
          <a:custGeom>
            <a:avLst/>
            <a:gdLst/>
            <a:ahLst/>
            <a:cxnLst>
              <a:cxn ang="0">
                <a:pos x="0" y="330"/>
              </a:cxn>
              <a:cxn ang="0">
                <a:pos x="84" y="342"/>
              </a:cxn>
              <a:cxn ang="0">
                <a:pos x="276" y="324"/>
              </a:cxn>
              <a:cxn ang="0">
                <a:pos x="546" y="258"/>
              </a:cxn>
              <a:cxn ang="0">
                <a:pos x="822" y="180"/>
              </a:cxn>
              <a:cxn ang="0">
                <a:pos x="858" y="144"/>
              </a:cxn>
              <a:cxn ang="0">
                <a:pos x="906" y="144"/>
              </a:cxn>
              <a:cxn ang="0">
                <a:pos x="1128" y="90"/>
              </a:cxn>
              <a:cxn ang="0">
                <a:pos x="1266" y="0"/>
              </a:cxn>
              <a:cxn ang="0">
                <a:pos x="1476" y="0"/>
              </a:cxn>
              <a:cxn ang="0">
                <a:pos x="1764" y="0"/>
              </a:cxn>
            </a:cxnLst>
            <a:rect l="0" t="0" r="r" b="b"/>
            <a:pathLst>
              <a:path w="1764" h="342">
                <a:moveTo>
                  <a:pt x="0" y="330"/>
                </a:moveTo>
                <a:cubicBezTo>
                  <a:pt x="27" y="337"/>
                  <a:pt x="84" y="342"/>
                  <a:pt x="84" y="342"/>
                </a:cubicBezTo>
                <a:lnTo>
                  <a:pt x="276" y="324"/>
                </a:lnTo>
                <a:lnTo>
                  <a:pt x="546" y="258"/>
                </a:lnTo>
                <a:lnTo>
                  <a:pt x="822" y="180"/>
                </a:lnTo>
                <a:lnTo>
                  <a:pt x="858" y="144"/>
                </a:lnTo>
                <a:lnTo>
                  <a:pt x="906" y="144"/>
                </a:lnTo>
                <a:lnTo>
                  <a:pt x="1128" y="90"/>
                </a:lnTo>
                <a:lnTo>
                  <a:pt x="1266" y="0"/>
                </a:lnTo>
                <a:lnTo>
                  <a:pt x="1476" y="0"/>
                </a:lnTo>
                <a:lnTo>
                  <a:pt x="1764" y="0"/>
                </a:lnTo>
              </a:path>
            </a:pathLst>
          </a:custGeom>
          <a:noFill/>
          <a:ln w="28575">
            <a:solidFill>
              <a:srgbClr val="0000FF"/>
            </a:solidFill>
            <a:round/>
            <a:headEnd/>
            <a:tailEnd/>
          </a:ln>
          <a:effectLst/>
        </p:spPr>
        <p:txBody>
          <a:bodyPr/>
          <a:lstStyle/>
          <a:p>
            <a:endParaRPr lang="en-US"/>
          </a:p>
        </p:txBody>
      </p:sp>
      <p:sp>
        <p:nvSpPr>
          <p:cNvPr id="20" name="Rectangle 19"/>
          <p:cNvSpPr/>
          <p:nvPr/>
        </p:nvSpPr>
        <p:spPr>
          <a:xfrm>
            <a:off x="2057400" y="6611779"/>
            <a:ext cx="7086600" cy="246221"/>
          </a:xfrm>
          <a:prstGeom prst="rect">
            <a:avLst/>
          </a:prstGeom>
        </p:spPr>
        <p:txBody>
          <a:bodyPr wrap="square">
            <a:spAutoFit/>
          </a:bodyPr>
          <a:lstStyle/>
          <a:p>
            <a:pPr marL="0" lvl="1" algn="r"/>
            <a:r>
              <a:rPr lang="en-US" sz="1000" dirty="0" smtClean="0">
                <a:latin typeface="Lucida Sans Unicode" pitchFamily="34" charset="0"/>
                <a:cs typeface="Lucida Sans Unicode" pitchFamily="34" charset="0"/>
              </a:rPr>
              <a:t>Kun Huang, Ohio State / </a:t>
            </a:r>
            <a:r>
              <a:rPr lang="en-GB" sz="1000" dirty="0" smtClean="0">
                <a:latin typeface="Lucida Sans Unicode" pitchFamily="34" charset="0"/>
                <a:cs typeface="Lucida Sans Unicode" pitchFamily="34" charset="0"/>
              </a:rPr>
              <a:t>Digital Image Processing using </a:t>
            </a:r>
            <a:r>
              <a:rPr lang="en-GB" sz="1000" dirty="0" err="1" smtClean="0">
                <a:latin typeface="Lucida Sans Unicode" pitchFamily="34" charset="0"/>
                <a:cs typeface="Lucida Sans Unicode" pitchFamily="34" charset="0"/>
              </a:rPr>
              <a:t>Matlab</a:t>
            </a:r>
            <a:r>
              <a:rPr lang="en-GB" sz="1000" dirty="0" smtClean="0">
                <a:latin typeface="Lucida Sans Unicode" pitchFamily="34" charset="0"/>
                <a:cs typeface="Lucida Sans Unicode" pitchFamily="34" charset="0"/>
              </a:rPr>
              <a:t>, By </a:t>
            </a:r>
            <a:r>
              <a:rPr lang="en-GB" sz="1000" dirty="0" err="1" smtClean="0">
                <a:latin typeface="Lucida Sans Unicode" pitchFamily="34" charset="0"/>
                <a:cs typeface="Lucida Sans Unicode" pitchFamily="34" charset="0"/>
              </a:rPr>
              <a:t>R.C.Gonzalez</a:t>
            </a:r>
            <a:r>
              <a:rPr lang="en-GB" sz="1000" dirty="0" smtClean="0">
                <a:latin typeface="Lucida Sans Unicode" pitchFamily="34" charset="0"/>
                <a:cs typeface="Lucida Sans Unicode" pitchFamily="34" charset="0"/>
              </a:rPr>
              <a:t>, </a:t>
            </a:r>
            <a:r>
              <a:rPr lang="en-GB" sz="1000" dirty="0" err="1" smtClean="0">
                <a:latin typeface="Lucida Sans Unicode" pitchFamily="34" charset="0"/>
                <a:cs typeface="Lucida Sans Unicode" pitchFamily="34" charset="0"/>
              </a:rPr>
              <a:t>R.E.Woods</a:t>
            </a:r>
            <a:r>
              <a:rPr lang="en-GB" sz="1000" dirty="0" smtClean="0">
                <a:latin typeface="Lucida Sans Unicode" pitchFamily="34" charset="0"/>
                <a:cs typeface="Lucida Sans Unicode" pitchFamily="34" charset="0"/>
              </a:rPr>
              <a:t>, and </a:t>
            </a:r>
            <a:r>
              <a:rPr lang="en-GB" sz="1000" dirty="0" err="1" smtClean="0">
                <a:latin typeface="Lucida Sans Unicode" pitchFamily="34" charset="0"/>
                <a:cs typeface="Lucida Sans Unicode" pitchFamily="34" charset="0"/>
              </a:rPr>
              <a:t>S.L.Eddins</a:t>
            </a:r>
            <a:endParaRPr lang="en-GB" sz="1000" dirty="0">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dirty="0" smtClean="0"/>
              <a:t>Image Processing in Processing</a:t>
            </a:r>
          </a:p>
          <a:p>
            <a:pPr lvl="3"/>
            <a:endParaRPr lang="en-US" dirty="0" smtClean="0"/>
          </a:p>
          <a:p>
            <a:pPr marL="1081088" indent="-1081088">
              <a:buNone/>
            </a:pPr>
            <a:r>
              <a:rPr lang="en-US" sz="2400" dirty="0" smtClean="0"/>
              <a:t>tint()	modulate individual color components</a:t>
            </a:r>
          </a:p>
          <a:p>
            <a:pPr marL="1081088" indent="-1081088">
              <a:buNone/>
            </a:pPr>
            <a:r>
              <a:rPr lang="en-US" sz="2400" dirty="0" smtClean="0"/>
              <a:t>blend()	combine the pixels of two images in a given manner</a:t>
            </a:r>
          </a:p>
          <a:p>
            <a:pPr marL="1081088" indent="-1081088">
              <a:buNone/>
            </a:pPr>
            <a:r>
              <a:rPr lang="en-US" sz="2400" dirty="0" smtClean="0"/>
              <a:t>filter()	apply an image processing algorithm to an image</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05800" cy="6248400"/>
          </a:xfrm>
        </p:spPr>
        <p:txBody>
          <a:bodyPr>
            <a:noAutofit/>
          </a:bodyPr>
          <a:lstStyle/>
          <a:p>
            <a:pPr>
              <a:buNone/>
            </a:pPr>
            <a:r>
              <a:rPr lang="en-US" sz="2400" dirty="0" smtClean="0"/>
              <a:t>Blend Command</a:t>
            </a:r>
            <a:endParaRPr lang="en-US" sz="2000" dirty="0" smtClean="0"/>
          </a:p>
          <a:p>
            <a:pPr lvl="1">
              <a:buNone/>
            </a:pPr>
            <a:r>
              <a:rPr lang="en-US" sz="1600" dirty="0" err="1" smtClean="0">
                <a:latin typeface="Courier New" pitchFamily="49" charset="0"/>
                <a:cs typeface="Courier New" pitchFamily="49" charset="0"/>
              </a:rPr>
              <a:t>img</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loadImage</a:t>
            </a:r>
            <a:r>
              <a:rPr lang="en-US" sz="1600" dirty="0" smtClean="0">
                <a:latin typeface="Courier New" pitchFamily="49" charset="0"/>
                <a:cs typeface="Courier New" pitchFamily="49" charset="0"/>
              </a:rPr>
              <a:t>("colony.jpg");</a:t>
            </a:r>
          </a:p>
          <a:p>
            <a:pPr lvl="1">
              <a:buNone/>
            </a:pPr>
            <a:r>
              <a:rPr lang="en-US" sz="1600" dirty="0" smtClean="0">
                <a:latin typeface="Courier New" pitchFamily="49" charset="0"/>
                <a:cs typeface="Courier New" pitchFamily="49" charset="0"/>
              </a:rPr>
              <a:t>mask = </a:t>
            </a:r>
            <a:r>
              <a:rPr lang="en-US" sz="1600" dirty="0" err="1" smtClean="0">
                <a:latin typeface="Courier New" pitchFamily="49" charset="0"/>
                <a:cs typeface="Courier New" pitchFamily="49" charset="0"/>
              </a:rPr>
              <a:t>loadImage</a:t>
            </a:r>
            <a:r>
              <a:rPr lang="en-US" sz="1600" dirty="0" smtClean="0">
                <a:latin typeface="Courier New" pitchFamily="49" charset="0"/>
                <a:cs typeface="Courier New" pitchFamily="49" charset="0"/>
              </a:rPr>
              <a:t>("mask.png");</a:t>
            </a:r>
          </a:p>
          <a:p>
            <a:pPr lvl="1">
              <a:buNone/>
            </a:pPr>
            <a:r>
              <a:rPr lang="en-US" sz="1600" dirty="0" smtClean="0">
                <a:latin typeface="Courier New" pitchFamily="49" charset="0"/>
                <a:cs typeface="Courier New" pitchFamily="49" charset="0"/>
              </a:rPr>
              <a:t>image(</a:t>
            </a:r>
            <a:r>
              <a:rPr lang="en-US" sz="1600" dirty="0" err="1" smtClean="0">
                <a:latin typeface="Courier New" pitchFamily="49" charset="0"/>
                <a:cs typeface="Courier New" pitchFamily="49" charset="0"/>
              </a:rPr>
              <a:t>img</a:t>
            </a:r>
            <a:r>
              <a:rPr lang="en-US" sz="1600" dirty="0" smtClean="0">
                <a:latin typeface="Courier New" pitchFamily="49" charset="0"/>
                <a:cs typeface="Courier New" pitchFamily="49" charset="0"/>
              </a:rPr>
              <a:t>, 0, 0);</a:t>
            </a:r>
          </a:p>
          <a:p>
            <a:pPr lvl="1">
              <a:buNone/>
            </a:pPr>
            <a:r>
              <a:rPr lang="en-US" sz="1600" b="1" dirty="0" smtClean="0">
                <a:latin typeface="Courier New" pitchFamily="49" charset="0"/>
                <a:cs typeface="Courier New" pitchFamily="49" charset="0"/>
              </a:rPr>
              <a:t>blend(mask, 0, 0, </a:t>
            </a:r>
            <a:r>
              <a:rPr lang="en-US" sz="1600" b="1" dirty="0" err="1" smtClean="0">
                <a:latin typeface="Courier New" pitchFamily="49" charset="0"/>
                <a:cs typeface="Courier New" pitchFamily="49" charset="0"/>
              </a:rPr>
              <a:t>mask.width</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mask.height</a:t>
            </a:r>
            <a:r>
              <a:rPr lang="en-US" sz="1600" b="1" dirty="0" smtClean="0">
                <a:latin typeface="Courier New" pitchFamily="49" charset="0"/>
                <a:cs typeface="Courier New" pitchFamily="49" charset="0"/>
              </a:rPr>
              <a:t>, </a:t>
            </a:r>
          </a:p>
          <a:p>
            <a:pPr lvl="1">
              <a:buNone/>
            </a:pPr>
            <a:r>
              <a:rPr lang="en-US" sz="1600" b="1" dirty="0" smtClean="0">
                <a:latin typeface="Courier New" pitchFamily="49" charset="0"/>
                <a:cs typeface="Courier New" pitchFamily="49" charset="0"/>
              </a:rPr>
              <a:t>            0, 0, </a:t>
            </a:r>
            <a:r>
              <a:rPr lang="en-US" sz="1600" b="1" dirty="0" err="1" smtClean="0">
                <a:latin typeface="Courier New" pitchFamily="49" charset="0"/>
                <a:cs typeface="Courier New" pitchFamily="49" charset="0"/>
              </a:rPr>
              <a:t>img.width</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img.height</a:t>
            </a:r>
            <a:r>
              <a:rPr lang="en-US" sz="1600" b="1" dirty="0" smtClean="0">
                <a:latin typeface="Courier New" pitchFamily="49" charset="0"/>
                <a:cs typeface="Courier New" pitchFamily="49" charset="0"/>
              </a:rPr>
              <a:t>, SUBTRACT);</a:t>
            </a:r>
          </a:p>
          <a:p>
            <a:pPr lvl="1">
              <a:buNone/>
            </a:pPr>
            <a:endParaRPr lang="en-US" sz="1600" dirty="0" smtClean="0"/>
          </a:p>
          <a:p>
            <a:pPr marL="1376363" indent="-1376363">
              <a:buNone/>
              <a:tabLst>
                <a:tab pos="4797425" algn="l"/>
              </a:tabLst>
            </a:pPr>
            <a:r>
              <a:rPr lang="en-US" sz="1600" b="1" dirty="0" smtClean="0"/>
              <a:t>BLEND</a:t>
            </a:r>
            <a:r>
              <a:rPr lang="en-US" sz="1600" dirty="0" smtClean="0"/>
              <a:t> 	linear interpolation of </a:t>
            </a:r>
            <a:r>
              <a:rPr lang="en-US" sz="1600" dirty="0" err="1" smtClean="0"/>
              <a:t>colours</a:t>
            </a:r>
            <a:r>
              <a:rPr lang="en-US" sz="1600" dirty="0" smtClean="0"/>
              <a:t>:   	C = A*factor + B</a:t>
            </a:r>
          </a:p>
          <a:p>
            <a:pPr marL="1376363" indent="-1376363">
              <a:buNone/>
              <a:tabLst>
                <a:tab pos="4797425" algn="l"/>
              </a:tabLst>
            </a:pPr>
            <a:r>
              <a:rPr lang="en-US" sz="1600" b="1" dirty="0" smtClean="0"/>
              <a:t>ADD</a:t>
            </a:r>
            <a:r>
              <a:rPr lang="en-US" sz="1600" dirty="0" smtClean="0"/>
              <a:t>	additive blending with white clip: 	C = min(A*factor + B, 255)</a:t>
            </a:r>
          </a:p>
          <a:p>
            <a:pPr marL="1376363" indent="-1376363">
              <a:buNone/>
              <a:tabLst>
                <a:tab pos="4797425" algn="l"/>
              </a:tabLst>
            </a:pPr>
            <a:r>
              <a:rPr lang="en-US" sz="1600" b="1" dirty="0" smtClean="0"/>
              <a:t>SUBTRACT</a:t>
            </a:r>
            <a:r>
              <a:rPr lang="en-US" sz="1600" dirty="0" smtClean="0"/>
              <a:t>	subtractive blending with black clip: 	C = max(B - A*factor, 0)</a:t>
            </a:r>
          </a:p>
          <a:p>
            <a:pPr marL="1376363" indent="-1376363">
              <a:buNone/>
              <a:tabLst>
                <a:tab pos="4797425" algn="l"/>
              </a:tabLst>
            </a:pPr>
            <a:r>
              <a:rPr lang="en-US" sz="1600" b="1" dirty="0" smtClean="0"/>
              <a:t>DARKEST</a:t>
            </a:r>
            <a:r>
              <a:rPr lang="en-US" sz="1600" dirty="0" smtClean="0"/>
              <a:t>	only the darkest </a:t>
            </a:r>
            <a:r>
              <a:rPr lang="en-US" sz="1600" dirty="0" err="1" smtClean="0"/>
              <a:t>colour</a:t>
            </a:r>
            <a:r>
              <a:rPr lang="en-US" sz="1600" dirty="0" smtClean="0"/>
              <a:t> succeeds: 	C = min(A*factor, B)</a:t>
            </a:r>
          </a:p>
          <a:p>
            <a:pPr marL="1376363" indent="-1376363">
              <a:buNone/>
              <a:tabLst>
                <a:tab pos="4797425" algn="l"/>
              </a:tabLst>
            </a:pPr>
            <a:r>
              <a:rPr lang="en-US" sz="1600" b="1" dirty="0" smtClean="0"/>
              <a:t>LIGHTEST</a:t>
            </a:r>
            <a:r>
              <a:rPr lang="en-US" sz="1600" dirty="0" smtClean="0"/>
              <a:t>	only the lightest </a:t>
            </a:r>
            <a:r>
              <a:rPr lang="en-US" sz="1600" dirty="0" err="1" smtClean="0"/>
              <a:t>colour</a:t>
            </a:r>
            <a:r>
              <a:rPr lang="en-US" sz="1600" dirty="0" smtClean="0"/>
              <a:t> succeeds: 	C = max(A*factor, B)</a:t>
            </a:r>
          </a:p>
          <a:p>
            <a:pPr marL="1376363" indent="-1376363">
              <a:buNone/>
              <a:tabLst>
                <a:tab pos="4797425" algn="l"/>
              </a:tabLst>
            </a:pPr>
            <a:r>
              <a:rPr lang="en-US" sz="1600" b="1" dirty="0" smtClean="0"/>
              <a:t>DIFFERENCE</a:t>
            </a:r>
            <a:r>
              <a:rPr lang="en-US" sz="1600" dirty="0" smtClean="0"/>
              <a:t>	subtract colors from underlying image.</a:t>
            </a:r>
          </a:p>
          <a:p>
            <a:pPr marL="1376363" indent="-1376363">
              <a:buNone/>
              <a:tabLst>
                <a:tab pos="4797425" algn="l"/>
              </a:tabLst>
            </a:pPr>
            <a:r>
              <a:rPr lang="en-US" sz="1600" b="1" dirty="0" smtClean="0"/>
              <a:t>EXCLUSION</a:t>
            </a:r>
            <a:r>
              <a:rPr lang="en-US" sz="1600" dirty="0" smtClean="0"/>
              <a:t>	similar to DIFFERENCE, but less extreme.</a:t>
            </a:r>
          </a:p>
          <a:p>
            <a:pPr marL="1376363" indent="-1376363">
              <a:buNone/>
              <a:tabLst>
                <a:tab pos="4797425" algn="l"/>
              </a:tabLst>
            </a:pPr>
            <a:r>
              <a:rPr lang="en-US" sz="1600" b="1" dirty="0" smtClean="0"/>
              <a:t>MULTIPLY</a:t>
            </a:r>
            <a:r>
              <a:rPr lang="en-US" sz="1600" dirty="0" smtClean="0"/>
              <a:t>	</a:t>
            </a:r>
            <a:r>
              <a:rPr lang="en-US" sz="1600" dirty="0" err="1" smtClean="0"/>
              <a:t>Multiply</a:t>
            </a:r>
            <a:r>
              <a:rPr lang="en-US" sz="1600" dirty="0" smtClean="0"/>
              <a:t> the colors, result will always be darker.</a:t>
            </a:r>
          </a:p>
          <a:p>
            <a:pPr marL="1376363" indent="-1376363">
              <a:buNone/>
              <a:tabLst>
                <a:tab pos="4797425" algn="l"/>
              </a:tabLst>
            </a:pPr>
            <a:r>
              <a:rPr lang="en-US" sz="1600" b="1" dirty="0" smtClean="0"/>
              <a:t>SCREEN</a:t>
            </a:r>
            <a:r>
              <a:rPr lang="en-US" sz="1600" dirty="0" smtClean="0"/>
              <a:t>	Opposite multiply, uses inverse values of the colors.</a:t>
            </a:r>
          </a:p>
          <a:p>
            <a:pPr marL="1376363" indent="-1376363">
              <a:buNone/>
              <a:tabLst>
                <a:tab pos="4797425" algn="l"/>
              </a:tabLst>
            </a:pPr>
            <a:r>
              <a:rPr lang="en-US" sz="1600" b="1" dirty="0" smtClean="0"/>
              <a:t>OVERLAY</a:t>
            </a:r>
            <a:r>
              <a:rPr lang="en-US" sz="1600" dirty="0" smtClean="0"/>
              <a:t>	A mix of MULTIPLY and SCREEN. Multiplies dark values, and screens light values.</a:t>
            </a:r>
          </a:p>
          <a:p>
            <a:pPr marL="1376363" indent="-1376363">
              <a:buNone/>
              <a:tabLst>
                <a:tab pos="4797425" algn="l"/>
              </a:tabLst>
            </a:pPr>
            <a:r>
              <a:rPr lang="en-US" sz="1600" b="1" dirty="0" smtClean="0"/>
              <a:t>HARD_LIGHT</a:t>
            </a:r>
            <a:r>
              <a:rPr lang="en-US" sz="1600" dirty="0" smtClean="0"/>
              <a:t>	SCREEN when greater than 50% gray, MULTIPLY when lower.</a:t>
            </a:r>
          </a:p>
          <a:p>
            <a:pPr marL="1376363" indent="-1376363">
              <a:buNone/>
              <a:tabLst>
                <a:tab pos="4797425" algn="l"/>
              </a:tabLst>
            </a:pPr>
            <a:r>
              <a:rPr lang="en-US" sz="1600" b="1" dirty="0" smtClean="0"/>
              <a:t>SOFT_LIGHT</a:t>
            </a:r>
            <a:r>
              <a:rPr lang="en-US" sz="1600" dirty="0" smtClean="0"/>
              <a:t>	Mix of DARKEST and LIGHTEST. Works like OVERLAY, but not as harsh.</a:t>
            </a:r>
          </a:p>
          <a:p>
            <a:pPr marL="1376363" indent="-1376363">
              <a:buNone/>
              <a:tabLst>
                <a:tab pos="4797425" algn="l"/>
              </a:tabLst>
            </a:pPr>
            <a:r>
              <a:rPr lang="en-US" sz="1600" b="1" dirty="0" smtClean="0"/>
              <a:t>DODGE</a:t>
            </a:r>
            <a:r>
              <a:rPr lang="en-US" sz="1600" dirty="0" smtClean="0"/>
              <a:t>	Lightens light tones and increases contrast, ignores darks. </a:t>
            </a:r>
          </a:p>
          <a:p>
            <a:pPr marL="1376363" indent="-1376363">
              <a:buNone/>
              <a:tabLst>
                <a:tab pos="4797425" algn="l"/>
              </a:tabLst>
            </a:pPr>
            <a:r>
              <a:rPr lang="en-US" sz="1600" b="1" dirty="0" smtClean="0"/>
              <a:t>BURN</a:t>
            </a:r>
            <a:r>
              <a:rPr lang="en-US" sz="1600" dirty="0" smtClean="0"/>
              <a:t> 	Darker areas are applied, increasing contrast, ignores lights. </a:t>
            </a:r>
            <a:endParaRPr lang="en-US" sz="1600" dirty="0"/>
          </a:p>
        </p:txBody>
      </p:sp>
      <p:sp>
        <p:nvSpPr>
          <p:cNvPr id="4" name="Oval Callout 3"/>
          <p:cNvSpPr/>
          <p:nvPr/>
        </p:nvSpPr>
        <p:spPr>
          <a:xfrm>
            <a:off x="5791200" y="228600"/>
            <a:ext cx="2971800" cy="1371600"/>
          </a:xfrm>
          <a:prstGeom prst="wedgeEllipseCallout">
            <a:avLst>
              <a:gd name="adj1" fmla="val -60299"/>
              <a:gd name="adj2" fmla="val 326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Draw an image and then blend with another image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400" cy="6248400"/>
          </a:xfrm>
        </p:spPr>
        <p:txBody>
          <a:bodyPr>
            <a:normAutofit fontScale="62500" lnSpcReduction="20000"/>
          </a:bodyPr>
          <a:lstStyle/>
          <a:p>
            <a:pPr>
              <a:buNone/>
            </a:pPr>
            <a:r>
              <a:rPr lang="en-US" sz="3800" dirty="0" smtClean="0"/>
              <a:t>Filter Command</a:t>
            </a:r>
          </a:p>
          <a:p>
            <a:endParaRPr lang="en-US" dirty="0" smtClean="0"/>
          </a:p>
          <a:p>
            <a:pPr lvl="1">
              <a:buNone/>
            </a:pPr>
            <a:r>
              <a:rPr lang="en-US" dirty="0" err="1" smtClean="0">
                <a:latin typeface="Courier New" pitchFamily="49" charset="0"/>
                <a:cs typeface="Courier New" pitchFamily="49" charset="0"/>
              </a:rPr>
              <a:t>PImage</a:t>
            </a:r>
            <a:r>
              <a:rPr lang="en-US" dirty="0" smtClean="0">
                <a:latin typeface="Courier New" pitchFamily="49" charset="0"/>
                <a:cs typeface="Courier New" pitchFamily="49" charset="0"/>
              </a:rPr>
              <a:t> b;</a:t>
            </a:r>
          </a:p>
          <a:p>
            <a:pPr lvl="1">
              <a:buNone/>
            </a:pPr>
            <a:r>
              <a:rPr lang="en-US" dirty="0" smtClean="0">
                <a:latin typeface="Courier New" pitchFamily="49" charset="0"/>
                <a:cs typeface="Courier New" pitchFamily="49" charset="0"/>
              </a:rPr>
              <a:t>b = </a:t>
            </a:r>
            <a:r>
              <a:rPr lang="en-US" dirty="0" err="1" smtClean="0">
                <a:latin typeface="Courier New" pitchFamily="49" charset="0"/>
                <a:cs typeface="Courier New" pitchFamily="49" charset="0"/>
              </a:rPr>
              <a:t>loadImage</a:t>
            </a:r>
            <a:r>
              <a:rPr lang="en-US" dirty="0" smtClean="0">
                <a:latin typeface="Courier New" pitchFamily="49" charset="0"/>
                <a:cs typeface="Courier New" pitchFamily="49" charset="0"/>
              </a:rPr>
              <a:t>("myImage.jpg");</a:t>
            </a:r>
          </a:p>
          <a:p>
            <a:pPr lvl="1">
              <a:buNone/>
            </a:pPr>
            <a:r>
              <a:rPr lang="en-US" dirty="0" smtClean="0">
                <a:latin typeface="Courier New" pitchFamily="49" charset="0"/>
                <a:cs typeface="Courier New" pitchFamily="49" charset="0"/>
              </a:rPr>
              <a:t>image(b, 0, 0);</a:t>
            </a:r>
          </a:p>
          <a:p>
            <a:pPr lvl="1">
              <a:buNone/>
            </a:pPr>
            <a:r>
              <a:rPr lang="en-US" b="1" dirty="0" smtClean="0">
                <a:latin typeface="Courier New" pitchFamily="49" charset="0"/>
                <a:cs typeface="Courier New" pitchFamily="49" charset="0"/>
              </a:rPr>
              <a:t>filter(THRESHOLD, 0.5);</a:t>
            </a:r>
          </a:p>
          <a:p>
            <a:endParaRPr lang="en-US" dirty="0" smtClean="0"/>
          </a:p>
          <a:p>
            <a:pPr marL="1139825" indent="-1139825">
              <a:lnSpc>
                <a:spcPct val="120000"/>
              </a:lnSpc>
              <a:spcAft>
                <a:spcPts val="600"/>
              </a:spcAft>
              <a:buNone/>
            </a:pPr>
            <a:r>
              <a:rPr lang="en-US" sz="2600" b="1" dirty="0" smtClean="0"/>
              <a:t>THRESHOLD</a:t>
            </a:r>
            <a:r>
              <a:rPr lang="en-US" sz="2600" dirty="0" smtClean="0"/>
              <a:t> 	converts the image to black and white pixels depending if they are above or below the threshold defined by the level parameter. The level must be between 0.0 (black) and 1.0(white). If no level is specified, 0.5 is used.</a:t>
            </a:r>
          </a:p>
          <a:p>
            <a:pPr marL="1139825" indent="-1139825">
              <a:lnSpc>
                <a:spcPct val="120000"/>
              </a:lnSpc>
              <a:spcAft>
                <a:spcPts val="600"/>
              </a:spcAft>
              <a:buNone/>
            </a:pPr>
            <a:r>
              <a:rPr lang="en-US" sz="2600" b="1" dirty="0" smtClean="0"/>
              <a:t>GRAY</a:t>
            </a:r>
            <a:r>
              <a:rPr lang="en-US" sz="2600" dirty="0" smtClean="0"/>
              <a:t>  	converts any colors in the image to grayscale equivalents</a:t>
            </a:r>
          </a:p>
          <a:p>
            <a:pPr marL="1139825" indent="-1139825">
              <a:lnSpc>
                <a:spcPct val="120000"/>
              </a:lnSpc>
              <a:spcAft>
                <a:spcPts val="600"/>
              </a:spcAft>
              <a:buNone/>
            </a:pPr>
            <a:r>
              <a:rPr lang="en-US" sz="2600" b="1" dirty="0" smtClean="0"/>
              <a:t>INVERT</a:t>
            </a:r>
            <a:r>
              <a:rPr lang="en-US" sz="2600" dirty="0" smtClean="0"/>
              <a:t> 	sets each pixel to its inverse value</a:t>
            </a:r>
          </a:p>
          <a:p>
            <a:pPr marL="1139825" indent="-1139825">
              <a:lnSpc>
                <a:spcPct val="120000"/>
              </a:lnSpc>
              <a:spcAft>
                <a:spcPts val="600"/>
              </a:spcAft>
              <a:buNone/>
            </a:pPr>
            <a:r>
              <a:rPr lang="en-US" sz="2600" b="1" dirty="0" smtClean="0"/>
              <a:t>POSTERIZE</a:t>
            </a:r>
            <a:r>
              <a:rPr lang="en-US" sz="2600" dirty="0" smtClean="0"/>
              <a:t> 	limits each channel of the image to the number of colors specified as the level parameter</a:t>
            </a:r>
          </a:p>
          <a:p>
            <a:pPr marL="1139825" indent="-1139825">
              <a:lnSpc>
                <a:spcPct val="120000"/>
              </a:lnSpc>
              <a:spcAft>
                <a:spcPts val="600"/>
              </a:spcAft>
              <a:buNone/>
            </a:pPr>
            <a:r>
              <a:rPr lang="en-US" sz="2600" b="1" dirty="0" smtClean="0"/>
              <a:t>BLUR</a:t>
            </a:r>
            <a:r>
              <a:rPr lang="en-US" sz="2600" dirty="0" smtClean="0"/>
              <a:t>	executes a Gaussian blur with the level parameter specifying the extent of the blurring. If no level parameter is used, the blur is equivalent to Gaussian blur of radius 1.</a:t>
            </a:r>
          </a:p>
          <a:p>
            <a:pPr marL="1139825" indent="-1139825">
              <a:lnSpc>
                <a:spcPct val="120000"/>
              </a:lnSpc>
              <a:spcAft>
                <a:spcPts val="600"/>
              </a:spcAft>
              <a:buNone/>
            </a:pPr>
            <a:r>
              <a:rPr lang="en-US" sz="2600" b="1" dirty="0" smtClean="0"/>
              <a:t>OPAQUE</a:t>
            </a:r>
            <a:r>
              <a:rPr lang="en-US" sz="2600" dirty="0" smtClean="0"/>
              <a:t>	sets the alpha channel to entirely opaque.</a:t>
            </a:r>
          </a:p>
          <a:p>
            <a:pPr marL="1139825" indent="-1139825">
              <a:lnSpc>
                <a:spcPct val="120000"/>
              </a:lnSpc>
              <a:spcAft>
                <a:spcPts val="600"/>
              </a:spcAft>
              <a:buNone/>
            </a:pPr>
            <a:r>
              <a:rPr lang="en-US" sz="2600" b="1" dirty="0" smtClean="0"/>
              <a:t>ERODE</a:t>
            </a:r>
            <a:r>
              <a:rPr lang="en-US" sz="2600" dirty="0" smtClean="0"/>
              <a:t>	reduces the light areas with the amount defined by the level parameter.</a:t>
            </a:r>
          </a:p>
          <a:p>
            <a:pPr marL="1139825" indent="-1139825">
              <a:lnSpc>
                <a:spcPct val="120000"/>
              </a:lnSpc>
              <a:spcAft>
                <a:spcPts val="600"/>
              </a:spcAft>
              <a:buNone/>
            </a:pPr>
            <a:r>
              <a:rPr lang="en-US" sz="2600" b="1" dirty="0" smtClean="0"/>
              <a:t>DILATE</a:t>
            </a:r>
            <a:r>
              <a:rPr lang="en-US" sz="2600" dirty="0" smtClean="0"/>
              <a:t>	increases the light areas with the amount defined by the level parameter.</a:t>
            </a:r>
            <a:endParaRPr lang="en-US" sz="2600" dirty="0"/>
          </a:p>
        </p:txBody>
      </p:sp>
      <p:sp>
        <p:nvSpPr>
          <p:cNvPr id="4" name="Oval Callout 3"/>
          <p:cNvSpPr/>
          <p:nvPr/>
        </p:nvSpPr>
        <p:spPr>
          <a:xfrm>
            <a:off x="5791200" y="533400"/>
            <a:ext cx="2971800" cy="1371600"/>
          </a:xfrm>
          <a:prstGeom prst="wedgeEllipseCallout">
            <a:avLst>
              <a:gd name="adj1" fmla="val -83128"/>
              <a:gd name="adj2" fmla="val 419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Draw an image and then apply a filter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04800"/>
            <a:ext cx="5334000" cy="5909310"/>
          </a:xfrm>
          <a:prstGeom prst="rect">
            <a:avLst/>
          </a:prstGeom>
        </p:spPr>
        <p:txBody>
          <a:bodyPr wrap="square">
            <a:spAutoFit/>
          </a:bodyPr>
          <a:lstStyle/>
          <a:p>
            <a:r>
              <a:rPr lang="en-US" dirty="0" smtClean="0"/>
              <a:t>// Threshold</a:t>
            </a:r>
          </a:p>
          <a:p>
            <a:r>
              <a:rPr lang="en-US" dirty="0" err="1" smtClean="0"/>
              <a:t>PImage</a:t>
            </a:r>
            <a:r>
              <a:rPr lang="en-US" dirty="0" smtClean="0"/>
              <a:t> </a:t>
            </a:r>
            <a:r>
              <a:rPr lang="en-US" dirty="0" err="1" smtClean="0"/>
              <a:t>img</a:t>
            </a:r>
            <a:r>
              <a:rPr lang="en-US" dirty="0" smtClean="0"/>
              <a:t>;</a:t>
            </a:r>
          </a:p>
          <a:p>
            <a:endParaRPr lang="en-US" dirty="0" smtClean="0"/>
          </a:p>
          <a:p>
            <a:r>
              <a:rPr lang="en-US" dirty="0" smtClean="0"/>
              <a:t>void setup() {</a:t>
            </a:r>
          </a:p>
          <a:p>
            <a:r>
              <a:rPr lang="en-US" dirty="0" smtClean="0"/>
              <a:t>  </a:t>
            </a:r>
            <a:r>
              <a:rPr lang="en-US" dirty="0" err="1" smtClean="0"/>
              <a:t>img</a:t>
            </a:r>
            <a:r>
              <a:rPr lang="en-US" dirty="0" smtClean="0"/>
              <a:t> = </a:t>
            </a:r>
            <a:r>
              <a:rPr lang="en-US" dirty="0" err="1" smtClean="0"/>
              <a:t>loadImage</a:t>
            </a:r>
            <a:r>
              <a:rPr lang="en-US" dirty="0" smtClean="0"/>
              <a:t>("kodim01.png");</a:t>
            </a:r>
          </a:p>
          <a:p>
            <a:r>
              <a:rPr lang="en-US" dirty="0" smtClean="0"/>
              <a:t>  size(</a:t>
            </a:r>
            <a:r>
              <a:rPr lang="en-US" dirty="0" err="1" smtClean="0"/>
              <a:t>img.width</a:t>
            </a:r>
            <a:r>
              <a:rPr lang="en-US" dirty="0" smtClean="0"/>
              <a:t>, </a:t>
            </a:r>
            <a:r>
              <a:rPr lang="en-US" dirty="0" err="1" smtClean="0"/>
              <a:t>img.height</a:t>
            </a:r>
            <a:r>
              <a:rPr lang="en-US" dirty="0" smtClean="0"/>
              <a:t>);</a:t>
            </a:r>
          </a:p>
          <a:p>
            <a:r>
              <a:rPr lang="en-US" dirty="0" smtClean="0"/>
              <a:t>  image(</a:t>
            </a:r>
            <a:r>
              <a:rPr lang="en-US" dirty="0" err="1" smtClean="0"/>
              <a:t>img</a:t>
            </a:r>
            <a:r>
              <a:rPr lang="en-US" dirty="0" smtClean="0"/>
              <a:t>, 0, 0);</a:t>
            </a:r>
          </a:p>
          <a:p>
            <a:r>
              <a:rPr lang="en-US" dirty="0" smtClean="0"/>
              <a:t>}</a:t>
            </a:r>
          </a:p>
          <a:p>
            <a:endParaRPr lang="en-US" dirty="0" smtClean="0"/>
          </a:p>
          <a:p>
            <a:r>
              <a:rPr lang="en-US" dirty="0" smtClean="0"/>
              <a:t>void draw() {}</a:t>
            </a:r>
          </a:p>
          <a:p>
            <a:endParaRPr lang="en-US" dirty="0" smtClean="0"/>
          </a:p>
          <a:p>
            <a:r>
              <a:rPr lang="en-US" dirty="0" smtClean="0"/>
              <a:t>void </a:t>
            </a:r>
            <a:r>
              <a:rPr lang="en-US" dirty="0" err="1" smtClean="0"/>
              <a:t>drawImg</a:t>
            </a:r>
            <a:r>
              <a:rPr lang="en-US" dirty="0" smtClean="0"/>
              <a:t>(float thresh) {</a:t>
            </a:r>
          </a:p>
          <a:p>
            <a:r>
              <a:rPr lang="en-US" dirty="0" smtClean="0"/>
              <a:t>  image(</a:t>
            </a:r>
            <a:r>
              <a:rPr lang="en-US" dirty="0" err="1" smtClean="0"/>
              <a:t>img</a:t>
            </a:r>
            <a:r>
              <a:rPr lang="en-US" dirty="0" smtClean="0"/>
              <a:t>, 0, 0);</a:t>
            </a:r>
          </a:p>
          <a:p>
            <a:r>
              <a:rPr lang="en-US" dirty="0" smtClean="0"/>
              <a:t>  filter(THRESHOLD, thresh);</a:t>
            </a:r>
          </a:p>
          <a:p>
            <a:r>
              <a:rPr lang="en-US" dirty="0" smtClean="0"/>
              <a:t>}</a:t>
            </a:r>
          </a:p>
          <a:p>
            <a:endParaRPr lang="en-US" dirty="0" smtClean="0"/>
          </a:p>
          <a:p>
            <a:r>
              <a:rPr lang="en-US" dirty="0" smtClean="0"/>
              <a:t>void </a:t>
            </a:r>
            <a:r>
              <a:rPr lang="en-US" dirty="0" err="1" smtClean="0"/>
              <a:t>mouseDragged</a:t>
            </a:r>
            <a:r>
              <a:rPr lang="en-US" dirty="0" smtClean="0"/>
              <a:t>() {</a:t>
            </a:r>
          </a:p>
          <a:p>
            <a:r>
              <a:rPr lang="en-US" dirty="0" smtClean="0"/>
              <a:t>  float thresh = map(</a:t>
            </a:r>
            <a:r>
              <a:rPr lang="en-US" dirty="0" err="1" smtClean="0"/>
              <a:t>mouseY</a:t>
            </a:r>
            <a:r>
              <a:rPr lang="en-US" dirty="0" smtClean="0"/>
              <a:t>, 0, height, 0.0, 1.0);</a:t>
            </a:r>
          </a:p>
          <a:p>
            <a:r>
              <a:rPr lang="en-US" dirty="0" smtClean="0"/>
              <a:t>  </a:t>
            </a:r>
            <a:r>
              <a:rPr lang="en-US" dirty="0" err="1" smtClean="0"/>
              <a:t>println</a:t>
            </a:r>
            <a:r>
              <a:rPr lang="en-US" dirty="0" smtClean="0"/>
              <a:t>(thresh);</a:t>
            </a:r>
          </a:p>
          <a:p>
            <a:r>
              <a:rPr lang="en-US" dirty="0" smtClean="0"/>
              <a:t>  </a:t>
            </a:r>
            <a:r>
              <a:rPr lang="en-US" dirty="0" err="1" smtClean="0"/>
              <a:t>drawImg</a:t>
            </a:r>
            <a:r>
              <a:rPr lang="en-US" dirty="0" smtClean="0"/>
              <a:t>(thresh);</a:t>
            </a:r>
          </a:p>
          <a:p>
            <a:r>
              <a:rPr lang="en-US" dirty="0" smtClean="0"/>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791200" y="1447800"/>
            <a:ext cx="2438400" cy="3352800"/>
          </a:xfrm>
          <a:prstGeom prst="rect">
            <a:avLst/>
          </a:prstGeom>
          <a:noFill/>
          <a:ln w="9525">
            <a:noFill/>
            <a:miter lim="800000"/>
            <a:headEnd/>
            <a:tailEnd/>
          </a:ln>
        </p:spPr>
      </p:pic>
      <p:sp>
        <p:nvSpPr>
          <p:cNvPr id="5" name="Rectangle 4"/>
          <p:cNvSpPr/>
          <p:nvPr/>
        </p:nvSpPr>
        <p:spPr>
          <a:xfrm>
            <a:off x="304800" y="228600"/>
            <a:ext cx="4572000" cy="6186309"/>
          </a:xfrm>
          <a:prstGeom prst="rect">
            <a:avLst/>
          </a:prstGeom>
        </p:spPr>
        <p:txBody>
          <a:bodyPr>
            <a:spAutoFit/>
          </a:bodyPr>
          <a:lstStyle/>
          <a:p>
            <a:r>
              <a:rPr lang="en-US" dirty="0" smtClean="0"/>
              <a:t>// </a:t>
            </a:r>
            <a:r>
              <a:rPr lang="en-US" dirty="0" err="1" smtClean="0"/>
              <a:t>Posterize</a:t>
            </a:r>
            <a:endParaRPr lang="en-US" dirty="0" smtClean="0"/>
          </a:p>
          <a:p>
            <a:r>
              <a:rPr lang="en-US" dirty="0" err="1" smtClean="0"/>
              <a:t>PImage</a:t>
            </a:r>
            <a:r>
              <a:rPr lang="en-US" dirty="0" smtClean="0"/>
              <a:t> </a:t>
            </a:r>
            <a:r>
              <a:rPr lang="en-US" dirty="0" err="1" smtClean="0"/>
              <a:t>img</a:t>
            </a:r>
            <a:r>
              <a:rPr lang="en-US" dirty="0" smtClean="0"/>
              <a:t>;</a:t>
            </a:r>
          </a:p>
          <a:p>
            <a:endParaRPr lang="en-US" dirty="0" smtClean="0"/>
          </a:p>
          <a:p>
            <a:r>
              <a:rPr lang="en-US" dirty="0" smtClean="0"/>
              <a:t>void setup() {</a:t>
            </a:r>
          </a:p>
          <a:p>
            <a:r>
              <a:rPr lang="en-US" dirty="0" smtClean="0"/>
              <a:t>  </a:t>
            </a:r>
            <a:r>
              <a:rPr lang="en-US" dirty="0" err="1" smtClean="0"/>
              <a:t>img</a:t>
            </a:r>
            <a:r>
              <a:rPr lang="en-US" dirty="0" smtClean="0"/>
              <a:t> = </a:t>
            </a:r>
            <a:r>
              <a:rPr lang="en-US" dirty="0" err="1" smtClean="0"/>
              <a:t>loadImage</a:t>
            </a:r>
            <a:r>
              <a:rPr lang="en-US" dirty="0" smtClean="0"/>
              <a:t>("andy-warhol2.jpg");</a:t>
            </a:r>
          </a:p>
          <a:p>
            <a:r>
              <a:rPr lang="en-US" dirty="0" smtClean="0"/>
              <a:t>  size(</a:t>
            </a:r>
            <a:r>
              <a:rPr lang="en-US" dirty="0" err="1" smtClean="0"/>
              <a:t>img.width</a:t>
            </a:r>
            <a:r>
              <a:rPr lang="en-US" dirty="0" smtClean="0"/>
              <a:t>, </a:t>
            </a:r>
            <a:r>
              <a:rPr lang="en-US" dirty="0" err="1" smtClean="0"/>
              <a:t>img.height</a:t>
            </a:r>
            <a:r>
              <a:rPr lang="en-US" dirty="0" smtClean="0"/>
              <a:t>);</a:t>
            </a:r>
          </a:p>
          <a:p>
            <a:r>
              <a:rPr lang="en-US" dirty="0" smtClean="0"/>
              <a:t>  image(</a:t>
            </a:r>
            <a:r>
              <a:rPr lang="en-US" dirty="0" err="1" smtClean="0"/>
              <a:t>img</a:t>
            </a:r>
            <a:r>
              <a:rPr lang="en-US" dirty="0" smtClean="0"/>
              <a:t>, 0, 0);</a:t>
            </a:r>
          </a:p>
          <a:p>
            <a:r>
              <a:rPr lang="en-US" dirty="0" smtClean="0"/>
              <a:t>}</a:t>
            </a:r>
          </a:p>
          <a:p>
            <a:endParaRPr lang="en-US" dirty="0" smtClean="0"/>
          </a:p>
          <a:p>
            <a:r>
              <a:rPr lang="en-US" dirty="0" smtClean="0"/>
              <a:t>void draw() {}</a:t>
            </a:r>
          </a:p>
          <a:p>
            <a:endParaRPr lang="en-US" dirty="0" smtClean="0"/>
          </a:p>
          <a:p>
            <a:r>
              <a:rPr lang="en-US" dirty="0" smtClean="0"/>
              <a:t>void </a:t>
            </a:r>
            <a:r>
              <a:rPr lang="en-US" dirty="0" err="1" smtClean="0"/>
              <a:t>drawImg</a:t>
            </a:r>
            <a:r>
              <a:rPr lang="en-US" dirty="0" smtClean="0"/>
              <a:t>(float </a:t>
            </a:r>
            <a:r>
              <a:rPr lang="en-US" dirty="0" err="1" smtClean="0"/>
              <a:t>val</a:t>
            </a:r>
            <a:r>
              <a:rPr lang="en-US" dirty="0" smtClean="0"/>
              <a:t>  {</a:t>
            </a:r>
          </a:p>
          <a:p>
            <a:r>
              <a:rPr lang="en-US" dirty="0" smtClean="0"/>
              <a:t>  image(</a:t>
            </a:r>
            <a:r>
              <a:rPr lang="en-US" dirty="0" err="1" smtClean="0"/>
              <a:t>img</a:t>
            </a:r>
            <a:r>
              <a:rPr lang="en-US" dirty="0" smtClean="0"/>
              <a:t>, 0, 0);</a:t>
            </a:r>
          </a:p>
          <a:p>
            <a:r>
              <a:rPr lang="en-US" dirty="0" smtClean="0"/>
              <a:t>  filter(POSTERIZE, </a:t>
            </a:r>
            <a:r>
              <a:rPr lang="en-US" dirty="0" err="1" smtClean="0"/>
              <a:t>val</a:t>
            </a:r>
            <a:r>
              <a:rPr lang="en-US" dirty="0" smtClean="0"/>
              <a:t>);</a:t>
            </a:r>
          </a:p>
          <a:p>
            <a:r>
              <a:rPr lang="en-US" dirty="0" smtClean="0"/>
              <a:t>}</a:t>
            </a:r>
          </a:p>
          <a:p>
            <a:endParaRPr lang="en-US" dirty="0" smtClean="0"/>
          </a:p>
          <a:p>
            <a:r>
              <a:rPr lang="en-US" dirty="0" smtClean="0"/>
              <a:t>void </a:t>
            </a:r>
            <a:r>
              <a:rPr lang="en-US" dirty="0" err="1" smtClean="0"/>
              <a:t>mouseDragged</a:t>
            </a:r>
            <a:r>
              <a:rPr lang="en-US" dirty="0" smtClean="0"/>
              <a:t>() {</a:t>
            </a:r>
          </a:p>
          <a:p>
            <a:r>
              <a:rPr lang="en-US" dirty="0" smtClean="0"/>
              <a:t>  float </a:t>
            </a:r>
            <a:r>
              <a:rPr lang="en-US" dirty="0" err="1" smtClean="0"/>
              <a:t>val</a:t>
            </a:r>
            <a:r>
              <a:rPr lang="en-US" dirty="0" smtClean="0"/>
              <a:t> = </a:t>
            </a:r>
            <a:r>
              <a:rPr lang="en-US" dirty="0" err="1" smtClean="0"/>
              <a:t>int</a:t>
            </a:r>
            <a:r>
              <a:rPr lang="en-US" dirty="0" smtClean="0"/>
              <a:t>(map(</a:t>
            </a:r>
            <a:r>
              <a:rPr lang="en-US" dirty="0" err="1" smtClean="0"/>
              <a:t>mouseY</a:t>
            </a:r>
            <a:r>
              <a:rPr lang="en-US" dirty="0" smtClean="0"/>
              <a:t>, 0, height, 2, 10));</a:t>
            </a:r>
          </a:p>
          <a:p>
            <a:r>
              <a:rPr lang="en-US" dirty="0" smtClean="0"/>
              <a:t>  </a:t>
            </a:r>
            <a:r>
              <a:rPr lang="en-US" dirty="0" err="1" smtClean="0"/>
              <a:t>val</a:t>
            </a:r>
            <a:r>
              <a:rPr lang="en-US" dirty="0" smtClean="0"/>
              <a:t> = constrain(</a:t>
            </a:r>
            <a:r>
              <a:rPr lang="en-US" dirty="0" err="1" smtClean="0"/>
              <a:t>val</a:t>
            </a:r>
            <a:r>
              <a:rPr lang="en-US" dirty="0" smtClean="0"/>
              <a:t>, 2, 10);</a:t>
            </a:r>
          </a:p>
          <a:p>
            <a:r>
              <a:rPr lang="en-US" dirty="0" smtClean="0"/>
              <a:t>  </a:t>
            </a:r>
            <a:r>
              <a:rPr lang="en-US" dirty="0" err="1" smtClean="0"/>
              <a:t>println</a:t>
            </a:r>
            <a:r>
              <a:rPr lang="en-US" dirty="0" smtClean="0"/>
              <a:t>(</a:t>
            </a:r>
            <a:r>
              <a:rPr lang="en-US" dirty="0" err="1" smtClean="0"/>
              <a:t>val</a:t>
            </a:r>
            <a:r>
              <a:rPr lang="en-US" dirty="0" smtClean="0"/>
              <a:t>);</a:t>
            </a:r>
          </a:p>
          <a:p>
            <a:r>
              <a:rPr lang="en-US" dirty="0" smtClean="0"/>
              <a:t>  </a:t>
            </a:r>
            <a:r>
              <a:rPr lang="en-US" dirty="0" err="1" smtClean="0"/>
              <a:t>drawImg</a:t>
            </a:r>
            <a:r>
              <a:rPr lang="en-US" dirty="0" smtClean="0"/>
              <a:t>(</a:t>
            </a:r>
            <a:r>
              <a:rPr lang="en-US" dirty="0" err="1" smtClean="0"/>
              <a:t>val</a:t>
            </a:r>
            <a:r>
              <a:rPr lang="en-US" dirty="0" smtClean="0"/>
              <a:t>);</a:t>
            </a:r>
          </a:p>
          <a:p>
            <a:r>
              <a:rPr lang="en-US"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7696200" cy="2246769"/>
          </a:xfrm>
          <a:prstGeom prst="rect">
            <a:avLst/>
          </a:prstGeom>
        </p:spPr>
        <p:txBody>
          <a:bodyPr wrap="square">
            <a:spAutoFit/>
          </a:bodyPr>
          <a:lstStyle/>
          <a:p>
            <a:r>
              <a:rPr lang="en-US" sz="3200" dirty="0" smtClean="0"/>
              <a:t>Image Processing Applications</a:t>
            </a:r>
          </a:p>
          <a:p>
            <a:endParaRPr lang="en-US" b="1" dirty="0" smtClean="0"/>
          </a:p>
          <a:p>
            <a:r>
              <a:rPr lang="en-US" b="1" dirty="0" smtClean="0"/>
              <a:t>Manual Colony Counter</a:t>
            </a:r>
          </a:p>
          <a:p>
            <a:r>
              <a:rPr lang="en-US" dirty="0" smtClean="0">
                <a:hlinkClick r:id="rId2"/>
              </a:rPr>
              <a:t>http://www.youtube.com/watch?v=7B-9Wf6pENQ</a:t>
            </a:r>
            <a:endParaRPr lang="en-US" dirty="0" smtClean="0"/>
          </a:p>
          <a:p>
            <a:endParaRPr lang="en-US" b="1" dirty="0" smtClean="0"/>
          </a:p>
          <a:p>
            <a:r>
              <a:rPr lang="en-US" b="1" dirty="0" smtClean="0"/>
              <a:t>Automated Colony counter</a:t>
            </a:r>
            <a:endParaRPr lang="en-US" dirty="0" smtClean="0"/>
          </a:p>
          <a:p>
            <a:r>
              <a:rPr lang="en-US" dirty="0" smtClean="0">
                <a:hlinkClick r:id="rId3"/>
              </a:rPr>
              <a:t>http://www.youtube.com/watch?v=qtJmQqRHHag</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534400" cy="5516563"/>
          </a:xfrm>
        </p:spPr>
        <p:txBody>
          <a:bodyPr/>
          <a:lstStyle/>
          <a:p>
            <a:pPr>
              <a:buNone/>
            </a:pPr>
            <a:r>
              <a:rPr lang="en-US" dirty="0" smtClean="0"/>
              <a:t>Measuring </a:t>
            </a:r>
            <a:r>
              <a:rPr lang="en-US" dirty="0" err="1" smtClean="0"/>
              <a:t>Confluency</a:t>
            </a:r>
            <a:r>
              <a:rPr lang="en-US" dirty="0" smtClean="0"/>
              <a:t> in Cell Culture Biology</a:t>
            </a:r>
          </a:p>
          <a:p>
            <a:endParaRPr lang="en-US" sz="2800" dirty="0" smtClean="0"/>
          </a:p>
          <a:p>
            <a:r>
              <a:rPr lang="en-US" sz="2800" dirty="0" smtClean="0"/>
              <a:t>Refers to the coverage of a dish or flask by the cells</a:t>
            </a:r>
          </a:p>
          <a:p>
            <a:r>
              <a:rPr lang="en-US" sz="2800" dirty="0" smtClean="0"/>
              <a:t>100% </a:t>
            </a:r>
            <a:r>
              <a:rPr lang="en-US" sz="2800" dirty="0" err="1" smtClean="0"/>
              <a:t>confluency</a:t>
            </a:r>
            <a:r>
              <a:rPr lang="en-US" sz="2800" dirty="0" smtClean="0"/>
              <a:t> = completely covered</a:t>
            </a:r>
          </a:p>
          <a:p>
            <a:endParaRPr lang="en-US" sz="2800" dirty="0" smtClean="0"/>
          </a:p>
          <a:p>
            <a:r>
              <a:rPr lang="en-US" sz="2800" dirty="0" smtClean="0"/>
              <a:t>Image Processing Method</a:t>
            </a:r>
          </a:p>
          <a:p>
            <a:pPr marL="914400" lvl="1" indent="-514350">
              <a:buFont typeface="+mj-lt"/>
              <a:buAutoNum type="arabicPeriod"/>
            </a:pPr>
            <a:r>
              <a:rPr lang="en-US" sz="2400" dirty="0" smtClean="0"/>
              <a:t>Mask off unimportant parts of image</a:t>
            </a:r>
          </a:p>
          <a:p>
            <a:pPr marL="914400" lvl="1" indent="-514350">
              <a:buFont typeface="+mj-lt"/>
              <a:buAutoNum type="arabicPeriod"/>
            </a:pPr>
            <a:r>
              <a:rPr lang="en-US" sz="2400" dirty="0" smtClean="0"/>
              <a:t>Threshold image</a:t>
            </a:r>
          </a:p>
          <a:p>
            <a:pPr marL="914400" lvl="1" indent="-514350">
              <a:buFont typeface="+mj-lt"/>
              <a:buAutoNum type="arabicPeriod"/>
            </a:pPr>
            <a:r>
              <a:rPr lang="en-US" sz="2400" dirty="0" smtClean="0"/>
              <a:t>Count pixels of certain color</a:t>
            </a:r>
          </a:p>
        </p:txBody>
      </p:sp>
      <p:pic>
        <p:nvPicPr>
          <p:cNvPr id="4" name="Picture 3" descr="colony.jpg"/>
          <p:cNvPicPr>
            <a:picLocks noChangeAspect="1"/>
          </p:cNvPicPr>
          <p:nvPr/>
        </p:nvPicPr>
        <p:blipFill>
          <a:blip r:embed="rId2" cstate="print"/>
          <a:stretch>
            <a:fillRect/>
          </a:stretch>
        </p:blipFill>
        <p:spPr>
          <a:xfrm>
            <a:off x="5867400" y="3276600"/>
            <a:ext cx="2857500" cy="2667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838200"/>
          </a:xfrm>
        </p:spPr>
        <p:txBody>
          <a:bodyPr/>
          <a:lstStyle/>
          <a:p>
            <a:pPr>
              <a:buNone/>
            </a:pPr>
            <a:r>
              <a:rPr lang="en-US" dirty="0" smtClean="0"/>
              <a:t>Blend: Subtract</a:t>
            </a:r>
          </a:p>
        </p:txBody>
      </p:sp>
      <p:pic>
        <p:nvPicPr>
          <p:cNvPr id="7170" name="Picture 2"/>
          <p:cNvPicPr>
            <a:picLocks noChangeAspect="1" noChangeArrowheads="1"/>
          </p:cNvPicPr>
          <p:nvPr/>
        </p:nvPicPr>
        <p:blipFill>
          <a:blip r:embed="rId2" cstate="print"/>
          <a:srcRect/>
          <a:stretch>
            <a:fillRect/>
          </a:stretch>
        </p:blipFill>
        <p:spPr bwMode="auto">
          <a:xfrm>
            <a:off x="152400" y="2200275"/>
            <a:ext cx="2914650" cy="290512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124200" y="2200275"/>
            <a:ext cx="2914650" cy="2905125"/>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6096000" y="2200275"/>
            <a:ext cx="2914650" cy="2905125"/>
          </a:xfrm>
          <a:prstGeom prst="rect">
            <a:avLst/>
          </a:prstGeom>
          <a:noFill/>
          <a:ln w="9525">
            <a:noFill/>
            <a:miter lim="800000"/>
            <a:headEnd/>
            <a:tailEnd/>
          </a:ln>
        </p:spPr>
      </p:pic>
      <p:sp>
        <p:nvSpPr>
          <p:cNvPr id="11" name="TextBox 10"/>
          <p:cNvSpPr txBox="1"/>
          <p:nvPr/>
        </p:nvSpPr>
        <p:spPr>
          <a:xfrm>
            <a:off x="1081548" y="1752600"/>
            <a:ext cx="917239" cy="369332"/>
          </a:xfrm>
          <a:prstGeom prst="rect">
            <a:avLst/>
          </a:prstGeom>
          <a:noFill/>
        </p:spPr>
        <p:txBody>
          <a:bodyPr wrap="none" rtlCol="0">
            <a:spAutoFit/>
          </a:bodyPr>
          <a:lstStyle/>
          <a:p>
            <a:pPr algn="ctr"/>
            <a:r>
              <a:rPr lang="en-US" dirty="0" smtClean="0"/>
              <a:t>Original</a:t>
            </a:r>
            <a:endParaRPr lang="en-US" dirty="0"/>
          </a:p>
        </p:txBody>
      </p:sp>
      <p:sp>
        <p:nvSpPr>
          <p:cNvPr id="12" name="TextBox 11"/>
          <p:cNvSpPr txBox="1"/>
          <p:nvPr/>
        </p:nvSpPr>
        <p:spPr>
          <a:xfrm>
            <a:off x="4230218" y="1752600"/>
            <a:ext cx="686406" cy="369332"/>
          </a:xfrm>
          <a:prstGeom prst="rect">
            <a:avLst/>
          </a:prstGeom>
          <a:noFill/>
        </p:spPr>
        <p:txBody>
          <a:bodyPr wrap="none" rtlCol="0">
            <a:spAutoFit/>
          </a:bodyPr>
          <a:lstStyle/>
          <a:p>
            <a:pPr algn="ctr"/>
            <a:r>
              <a:rPr lang="en-US" dirty="0" smtClean="0"/>
              <a:t>Mask</a:t>
            </a:r>
            <a:endParaRPr lang="en-US" dirty="0"/>
          </a:p>
        </p:txBody>
      </p:sp>
      <p:sp>
        <p:nvSpPr>
          <p:cNvPr id="13" name="TextBox 12"/>
          <p:cNvSpPr txBox="1"/>
          <p:nvPr/>
        </p:nvSpPr>
        <p:spPr>
          <a:xfrm>
            <a:off x="6902638" y="1752600"/>
            <a:ext cx="1205523" cy="369332"/>
          </a:xfrm>
          <a:prstGeom prst="rect">
            <a:avLst/>
          </a:prstGeom>
          <a:noFill/>
        </p:spPr>
        <p:txBody>
          <a:bodyPr wrap="none" rtlCol="0">
            <a:spAutoFit/>
          </a:bodyPr>
          <a:lstStyle/>
          <a:p>
            <a:pPr algn="ctr"/>
            <a:r>
              <a:rPr lang="en-US" dirty="0" smtClean="0"/>
              <a:t>Subtracted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Digtial Image Processing, Spring 2006</a:t>
            </a:r>
          </a:p>
        </p:txBody>
      </p:sp>
      <p:sp>
        <p:nvSpPr>
          <p:cNvPr id="7" name="Slide Number Placeholder 5"/>
          <p:cNvSpPr>
            <a:spLocks noGrp="1"/>
          </p:cNvSpPr>
          <p:nvPr>
            <p:ph type="sldNum" sz="quarter" idx="12"/>
          </p:nvPr>
        </p:nvSpPr>
        <p:spPr/>
        <p:txBody>
          <a:bodyPr/>
          <a:lstStyle/>
          <a:p>
            <a:fld id="{FB3A91CB-20E9-420D-B29C-791F30D377C1}" type="slidenum">
              <a:rPr lang="en-US"/>
              <a:pPr/>
              <a:t>3</a:t>
            </a:fld>
            <a:endParaRPr lang="en-US"/>
          </a:p>
        </p:txBody>
      </p:sp>
      <p:sp>
        <p:nvSpPr>
          <p:cNvPr id="16386" name="Rectangle 2"/>
          <p:cNvSpPr>
            <a:spLocks noGrp="1" noChangeArrowheads="1"/>
          </p:cNvSpPr>
          <p:nvPr>
            <p:ph type="title"/>
          </p:nvPr>
        </p:nvSpPr>
        <p:spPr>
          <a:xfrm>
            <a:off x="685800" y="304800"/>
            <a:ext cx="7772400" cy="838200"/>
          </a:xfrm>
        </p:spPr>
        <p:txBody>
          <a:bodyPr/>
          <a:lstStyle/>
          <a:p>
            <a:r>
              <a:rPr lang="en-US" sz="3600" dirty="0"/>
              <a:t>Image Processing in Manufacturing</a:t>
            </a:r>
            <a:endParaRPr lang="en-US" dirty="0"/>
          </a:p>
        </p:txBody>
      </p:sp>
      <p:pic>
        <p:nvPicPr>
          <p:cNvPr id="16389" name="Picture 5"/>
          <p:cNvPicPr>
            <a:picLocks noChangeAspect="1" noChangeArrowheads="1"/>
          </p:cNvPicPr>
          <p:nvPr/>
        </p:nvPicPr>
        <p:blipFill>
          <a:blip r:embed="rId2" cstate="print"/>
          <a:srcRect/>
          <a:stretch>
            <a:fillRect/>
          </a:stretch>
        </p:blipFill>
        <p:spPr bwMode="auto">
          <a:xfrm>
            <a:off x="1817688" y="1581150"/>
            <a:ext cx="4922837" cy="5211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dirty="0" smtClean="0"/>
              <a:t>Filter: </a:t>
            </a:r>
            <a:r>
              <a:rPr lang="en-US" dirty="0" err="1" smtClean="0"/>
              <a:t>Theshold</a:t>
            </a:r>
            <a:endParaRPr lang="en-US" dirty="0" smtClean="0"/>
          </a:p>
          <a:p>
            <a:endParaRPr lang="en-US" dirty="0"/>
          </a:p>
        </p:txBody>
      </p:sp>
      <p:pic>
        <p:nvPicPr>
          <p:cNvPr id="5" name="Picture 5"/>
          <p:cNvPicPr>
            <a:picLocks noChangeAspect="1" noChangeArrowheads="1"/>
          </p:cNvPicPr>
          <p:nvPr/>
        </p:nvPicPr>
        <p:blipFill>
          <a:blip r:embed="rId2" cstate="print"/>
          <a:srcRect/>
          <a:stretch>
            <a:fillRect/>
          </a:stretch>
        </p:blipFill>
        <p:spPr bwMode="auto">
          <a:xfrm>
            <a:off x="1295400" y="2133600"/>
            <a:ext cx="2914650" cy="290512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5029200" y="2133600"/>
            <a:ext cx="2914650" cy="2905125"/>
          </a:xfrm>
          <a:prstGeom prst="rect">
            <a:avLst/>
          </a:prstGeom>
          <a:noFill/>
          <a:ln w="9525">
            <a:noFill/>
            <a:miter lim="800000"/>
            <a:headEnd/>
            <a:tailEnd/>
          </a:ln>
        </p:spPr>
      </p:pic>
      <p:sp>
        <p:nvSpPr>
          <p:cNvPr id="6" name="TextBox 5"/>
          <p:cNvSpPr txBox="1"/>
          <p:nvPr/>
        </p:nvSpPr>
        <p:spPr>
          <a:xfrm>
            <a:off x="2133600" y="1676400"/>
            <a:ext cx="1205523" cy="369332"/>
          </a:xfrm>
          <a:prstGeom prst="rect">
            <a:avLst/>
          </a:prstGeom>
          <a:noFill/>
        </p:spPr>
        <p:txBody>
          <a:bodyPr wrap="none" rtlCol="0">
            <a:spAutoFit/>
          </a:bodyPr>
          <a:lstStyle/>
          <a:p>
            <a:pPr algn="ctr"/>
            <a:r>
              <a:rPr lang="en-US" dirty="0" smtClean="0"/>
              <a:t>Subtracted</a:t>
            </a:r>
            <a:endParaRPr lang="en-US" dirty="0"/>
          </a:p>
        </p:txBody>
      </p:sp>
      <p:sp>
        <p:nvSpPr>
          <p:cNvPr id="7" name="TextBox 6"/>
          <p:cNvSpPr txBox="1"/>
          <p:nvPr/>
        </p:nvSpPr>
        <p:spPr>
          <a:xfrm>
            <a:off x="5924135" y="1676400"/>
            <a:ext cx="1119409" cy="369332"/>
          </a:xfrm>
          <a:prstGeom prst="rect">
            <a:avLst/>
          </a:prstGeom>
          <a:noFill/>
        </p:spPr>
        <p:txBody>
          <a:bodyPr wrap="none" rtlCol="0">
            <a:spAutoFit/>
          </a:bodyPr>
          <a:lstStyle/>
          <a:p>
            <a:pPr algn="ctr"/>
            <a:r>
              <a:rPr lang="en-US" dirty="0" smtClean="0"/>
              <a:t>Threshold</a:t>
            </a:r>
            <a:endParaRPr lang="en-US" dirty="0"/>
          </a:p>
        </p:txBody>
      </p:sp>
      <p:sp>
        <p:nvSpPr>
          <p:cNvPr id="8" name="Content Placeholder 2"/>
          <p:cNvSpPr txBox="1">
            <a:spLocks/>
          </p:cNvSpPr>
          <p:nvPr/>
        </p:nvSpPr>
        <p:spPr>
          <a:xfrm>
            <a:off x="152400" y="5334000"/>
            <a:ext cx="8534400" cy="792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smtClean="0"/>
              <a:t>Count pixels to quantitate:	    5.3% </a:t>
            </a:r>
            <a:r>
              <a:rPr lang="en-US" dirty="0" err="1" smtClean="0"/>
              <a:t>confluency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685800" y="228600"/>
            <a:ext cx="7772400" cy="1143000"/>
          </a:xfrm>
          <a:noFill/>
          <a:ln/>
        </p:spPr>
        <p:txBody>
          <a:bodyPr lIns="90488" tIns="44450" rIns="90488" bIns="44450">
            <a:normAutofit fontScale="90000"/>
          </a:bodyPr>
          <a:lstStyle/>
          <a:p>
            <a:r>
              <a:rPr lang="en-US"/>
              <a:t>Vision Guided Robotics</a:t>
            </a:r>
            <a:br>
              <a:rPr lang="en-US"/>
            </a:br>
            <a:r>
              <a:rPr lang="en-US"/>
              <a:t>Colony Picking</a:t>
            </a:r>
          </a:p>
        </p:txBody>
      </p:sp>
      <p:pic>
        <p:nvPicPr>
          <p:cNvPr id="372739" name="Picture 3"/>
          <p:cNvPicPr>
            <a:picLocks noChangeArrowheads="1"/>
          </p:cNvPicPr>
          <p:nvPr/>
        </p:nvPicPr>
        <p:blipFill>
          <a:blip r:embed="rId2" cstate="print"/>
          <a:srcRect/>
          <a:stretch>
            <a:fillRect/>
          </a:stretch>
        </p:blipFill>
        <p:spPr bwMode="auto">
          <a:xfrm>
            <a:off x="547688" y="1676400"/>
            <a:ext cx="6745287" cy="4991100"/>
          </a:xfrm>
          <a:prstGeom prst="rect">
            <a:avLst/>
          </a:prstGeom>
          <a:noFill/>
          <a:ln w="9525">
            <a:noFill/>
            <a:miter lim="800000"/>
            <a:headEnd/>
            <a:tailEnd/>
          </a:ln>
          <a:effectLst/>
        </p:spPr>
      </p:pic>
      <p:pic>
        <p:nvPicPr>
          <p:cNvPr id="372740" name="Picture 4"/>
          <p:cNvPicPr>
            <a:picLocks noChangeArrowheads="1"/>
          </p:cNvPicPr>
          <p:nvPr/>
        </p:nvPicPr>
        <p:blipFill>
          <a:blip r:embed="rId3" cstate="print"/>
          <a:srcRect/>
          <a:stretch>
            <a:fillRect/>
          </a:stretch>
        </p:blipFill>
        <p:spPr bwMode="auto">
          <a:xfrm>
            <a:off x="5573713" y="1873250"/>
            <a:ext cx="3187700" cy="4159250"/>
          </a:xfrm>
          <a:prstGeom prst="rect">
            <a:avLst/>
          </a:prstGeom>
          <a:noFill/>
          <a:ln w="9525">
            <a:noFill/>
            <a:miter lim="800000"/>
            <a:headEnd/>
            <a:tailEnd/>
          </a:ln>
          <a:effectLst/>
        </p:spPr>
      </p:pic>
      <p:sp>
        <p:nvSpPr>
          <p:cNvPr id="372741" name="Line 5"/>
          <p:cNvSpPr>
            <a:spLocks noChangeShapeType="1"/>
          </p:cNvSpPr>
          <p:nvPr/>
        </p:nvSpPr>
        <p:spPr bwMode="auto">
          <a:xfrm flipV="1">
            <a:off x="3232150" y="4572000"/>
            <a:ext cx="4057650" cy="1219200"/>
          </a:xfrm>
          <a:prstGeom prst="line">
            <a:avLst/>
          </a:prstGeom>
          <a:noFill/>
          <a:ln w="25400">
            <a:solidFill>
              <a:srgbClr val="FF0000"/>
            </a:solidFill>
            <a:round/>
            <a:headEnd type="none" w="sm" len="sm"/>
            <a:tailEnd type="stealth" w="med" len="med"/>
          </a:ln>
          <a:effectLst>
            <a:outerShdw dist="17961" dir="2700000" algn="ctr" rotWithShape="0">
              <a:schemeClr val="bg1"/>
            </a:outerShdw>
          </a:effectLst>
        </p:spPr>
        <p:txBody>
          <a:bodyPr wrap="none" anchor="ctr"/>
          <a:lstStyle/>
          <a:p>
            <a:endParaRPr lang="en-US"/>
          </a:p>
        </p:txBody>
      </p:sp>
      <p:sp>
        <p:nvSpPr>
          <p:cNvPr id="372742" name="Rectangle 6"/>
          <p:cNvSpPr>
            <a:spLocks noChangeArrowheads="1"/>
          </p:cNvSpPr>
          <p:nvPr/>
        </p:nvSpPr>
        <p:spPr bwMode="auto">
          <a:xfrm>
            <a:off x="7096125" y="1392238"/>
            <a:ext cx="928688" cy="312737"/>
          </a:xfrm>
          <a:prstGeom prst="rect">
            <a:avLst/>
          </a:prstGeom>
          <a:noFill/>
          <a:ln w="9525">
            <a:noFill/>
            <a:miter lim="800000"/>
            <a:headEnd/>
            <a:tailEnd/>
          </a:ln>
          <a:effectLst/>
        </p:spPr>
        <p:txBody>
          <a:bodyPr wrap="none" lIns="92075" tIns="46038" rIns="92075" bIns="46038">
            <a:spAutoFit/>
          </a:bodyPr>
          <a:lstStyle/>
          <a:p>
            <a:pPr>
              <a:lnSpc>
                <a:spcPct val="90000"/>
              </a:lnSpc>
            </a:pPr>
            <a:r>
              <a:rPr lang="en-US" sz="1600" b="1">
                <a:latin typeface="Arial" pitchFamily="34" charset="0"/>
              </a:rPr>
              <a:t>Camera</a:t>
            </a:r>
          </a:p>
        </p:txBody>
      </p:sp>
      <p:sp>
        <p:nvSpPr>
          <p:cNvPr id="372743" name="Line 7"/>
          <p:cNvSpPr>
            <a:spLocks noChangeShapeType="1"/>
          </p:cNvSpPr>
          <p:nvPr/>
        </p:nvSpPr>
        <p:spPr bwMode="auto">
          <a:xfrm>
            <a:off x="7556500" y="1628775"/>
            <a:ext cx="190500" cy="1190625"/>
          </a:xfrm>
          <a:prstGeom prst="line">
            <a:avLst/>
          </a:prstGeom>
          <a:noFill/>
          <a:ln w="25400">
            <a:solidFill>
              <a:srgbClr val="FF0000"/>
            </a:solidFill>
            <a:round/>
            <a:headEnd type="none" w="sm" len="sm"/>
            <a:tailEnd type="stealth" w="med" len="med"/>
          </a:ln>
          <a:effectLst>
            <a:outerShdw dist="17961" dir="2700000" algn="ctr" rotWithShape="0">
              <a:schemeClr val="bg1"/>
            </a:outerShdw>
          </a:effectLst>
        </p:spPr>
        <p:txBody>
          <a:bodyPr wrap="none" anchor="ctr"/>
          <a:lstStyle/>
          <a:p>
            <a:endParaRPr lang="en-US"/>
          </a:p>
        </p:txBody>
      </p:sp>
      <p:sp>
        <p:nvSpPr>
          <p:cNvPr id="372744" name="Rectangle 8"/>
          <p:cNvSpPr>
            <a:spLocks noChangeArrowheads="1"/>
          </p:cNvSpPr>
          <p:nvPr/>
        </p:nvSpPr>
        <p:spPr bwMode="auto">
          <a:xfrm>
            <a:off x="8013700" y="1296988"/>
            <a:ext cx="769938" cy="533400"/>
          </a:xfrm>
          <a:prstGeom prst="rect">
            <a:avLst/>
          </a:prstGeom>
          <a:noFill/>
          <a:ln w="9525">
            <a:noFill/>
            <a:miter lim="800000"/>
            <a:headEnd/>
            <a:tailEnd/>
          </a:ln>
          <a:effectLst/>
        </p:spPr>
        <p:txBody>
          <a:bodyPr wrap="none" lIns="92075" tIns="46038" rIns="92075" bIns="46038">
            <a:spAutoFit/>
          </a:bodyPr>
          <a:lstStyle/>
          <a:p>
            <a:pPr algn="ctr">
              <a:lnSpc>
                <a:spcPct val="90000"/>
              </a:lnSpc>
            </a:pPr>
            <a:r>
              <a:rPr lang="en-US" sz="1600" b="1">
                <a:latin typeface="Arial" pitchFamily="34" charset="0"/>
              </a:rPr>
              <a:t>Robot</a:t>
            </a:r>
          </a:p>
          <a:p>
            <a:pPr algn="ctr">
              <a:lnSpc>
                <a:spcPct val="90000"/>
              </a:lnSpc>
            </a:pPr>
            <a:r>
              <a:rPr lang="en-US" sz="1600" b="1">
                <a:latin typeface="Arial" pitchFamily="34" charset="0"/>
              </a:rPr>
              <a:t>Arm</a:t>
            </a:r>
          </a:p>
        </p:txBody>
      </p:sp>
      <p:sp>
        <p:nvSpPr>
          <p:cNvPr id="372745" name="Line 9"/>
          <p:cNvSpPr>
            <a:spLocks noChangeShapeType="1"/>
          </p:cNvSpPr>
          <p:nvPr/>
        </p:nvSpPr>
        <p:spPr bwMode="auto">
          <a:xfrm flipH="1">
            <a:off x="7442200" y="1771650"/>
            <a:ext cx="857250" cy="2266950"/>
          </a:xfrm>
          <a:prstGeom prst="line">
            <a:avLst/>
          </a:prstGeom>
          <a:noFill/>
          <a:ln w="25400">
            <a:solidFill>
              <a:srgbClr val="FF0000"/>
            </a:solidFill>
            <a:round/>
            <a:headEnd type="none" w="sm" len="sm"/>
            <a:tailEnd type="stealth" w="med" len="med"/>
          </a:ln>
          <a:effectLst>
            <a:outerShdw dist="17961" dir="2700000" algn="ctr" rotWithShape="0">
              <a:schemeClr val="bg1"/>
            </a:outerShdw>
          </a:effectLst>
        </p:spPr>
        <p:txBody>
          <a:bodyPr wrap="none" anchor="ctr"/>
          <a:lstStyle/>
          <a:p>
            <a:endParaRPr lang="en-US"/>
          </a:p>
        </p:txBody>
      </p:sp>
      <p:sp>
        <p:nvSpPr>
          <p:cNvPr id="372746" name="Rectangle 10"/>
          <p:cNvSpPr>
            <a:spLocks noChangeArrowheads="1"/>
          </p:cNvSpPr>
          <p:nvPr/>
        </p:nvSpPr>
        <p:spPr bwMode="auto">
          <a:xfrm>
            <a:off x="685800" y="6248400"/>
            <a:ext cx="1905000" cy="457200"/>
          </a:xfrm>
          <a:prstGeom prst="rect">
            <a:avLst/>
          </a:prstGeom>
          <a:noFill/>
          <a:ln w="9525">
            <a:noFill/>
            <a:miter lim="800000"/>
            <a:headEnd/>
            <a:tailEnd/>
          </a:ln>
          <a:effectLst/>
        </p:spPr>
        <p:txBody>
          <a:bodyPr lIns="90488" tIns="44450" rIns="90488" bIns="44450"/>
          <a:lstStyle/>
          <a:p>
            <a:endParaRPr lang="en-US"/>
          </a:p>
        </p:txBody>
      </p:sp>
      <p:sp>
        <p:nvSpPr>
          <p:cNvPr id="372747" name="Rectangle 11"/>
          <p:cNvSpPr>
            <a:spLocks noChangeArrowheads="1"/>
          </p:cNvSpPr>
          <p:nvPr/>
        </p:nvSpPr>
        <p:spPr bwMode="auto">
          <a:xfrm>
            <a:off x="3124200" y="6248400"/>
            <a:ext cx="2895600" cy="457200"/>
          </a:xfrm>
          <a:prstGeom prst="rect">
            <a:avLst/>
          </a:prstGeom>
          <a:noFill/>
          <a:ln w="9525">
            <a:noFill/>
            <a:miter lim="800000"/>
            <a:headEnd/>
            <a:tailEnd/>
          </a:ln>
          <a:effectLst/>
        </p:spPr>
        <p:txBody>
          <a:bodyPr lIns="90488" tIns="44450" rIns="90488" bIns="44450"/>
          <a:lstStyle/>
          <a:p>
            <a:pPr algn="ctr"/>
            <a:endParaRPr lang="en-US"/>
          </a:p>
        </p:txBody>
      </p:sp>
      <p:pic>
        <p:nvPicPr>
          <p:cNvPr id="1026" name="Picture 2"/>
          <p:cNvPicPr>
            <a:picLocks noChangeAspect="1" noChangeArrowheads="1"/>
          </p:cNvPicPr>
          <p:nvPr/>
        </p:nvPicPr>
        <p:blipFill>
          <a:blip r:embed="rId4" cstate="print"/>
          <a:srcRect t="4286" b="4107"/>
          <a:stretch>
            <a:fillRect/>
          </a:stretch>
        </p:blipFill>
        <p:spPr bwMode="auto">
          <a:xfrm>
            <a:off x="152400" y="1485900"/>
            <a:ext cx="2857500" cy="2443163"/>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buNone/>
            </a:pPr>
            <a:r>
              <a:rPr lang="en-US" sz="2400" dirty="0" smtClean="0"/>
              <a:t>Predator algorithm for object tracking with learning</a:t>
            </a:r>
          </a:p>
          <a:p>
            <a:pPr>
              <a:buNone/>
            </a:pPr>
            <a:r>
              <a:rPr lang="en-US" sz="2400" dirty="0" smtClean="0">
                <a:hlinkClick r:id="rId2"/>
              </a:rPr>
              <a:t>http://www.youtube.com/watch?v=1GhNXHCQGsM</a:t>
            </a:r>
            <a:endParaRPr lang="en-US" sz="2400" dirty="0" smtClean="0"/>
          </a:p>
          <a:p>
            <a:pPr>
              <a:buNone/>
            </a:pPr>
            <a:endParaRPr lang="en-US" sz="2000" dirty="0"/>
          </a:p>
          <a:p>
            <a:pPr>
              <a:buNone/>
            </a:pPr>
            <a:r>
              <a:rPr lang="en-US" sz="2400" dirty="0" smtClean="0"/>
              <a:t>Video Processing, with Processing</a:t>
            </a:r>
          </a:p>
          <a:p>
            <a:pPr>
              <a:buNone/>
            </a:pPr>
            <a:r>
              <a:rPr lang="en-US" sz="2400" dirty="0" smtClean="0">
                <a:hlinkClick r:id="rId3"/>
              </a:rPr>
              <a:t>http://www.niklasroy.com/project/88/my-little-piece-of-privacy/</a:t>
            </a:r>
            <a:endParaRPr lang="en-US" sz="2400" dirty="0" smtClean="0"/>
          </a:p>
          <a:p>
            <a:pPr>
              <a:buNone/>
            </a:pPr>
            <a:r>
              <a:rPr lang="en-US" sz="2400" dirty="0" smtClean="0">
                <a:hlinkClick r:id="rId4"/>
              </a:rPr>
              <a:t>http://www.youtube.com/watch?v=rKhbUjVyKIc</a:t>
            </a: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33400"/>
            <a:ext cx="7315200" cy="2739211"/>
          </a:xfrm>
          <a:prstGeom prst="rect">
            <a:avLst/>
          </a:prstGeom>
        </p:spPr>
        <p:txBody>
          <a:bodyPr wrap="square">
            <a:spAutoFit/>
          </a:bodyPr>
          <a:lstStyle/>
          <a:p>
            <a:r>
              <a:rPr lang="en-US" sz="3200" b="1" dirty="0" smtClean="0"/>
              <a:t>What can you do with Image Processing?</a:t>
            </a:r>
          </a:p>
          <a:p>
            <a:endParaRPr lang="en-US" sz="2000" b="1" dirty="0" smtClean="0"/>
          </a:p>
          <a:p>
            <a:r>
              <a:rPr lang="en-US" sz="2000" b="1" dirty="0" smtClean="0"/>
              <a:t>Inspect, Measure, and Count using Photos and Video</a:t>
            </a:r>
            <a:endParaRPr lang="en-US" sz="2000" dirty="0" smtClean="0">
              <a:hlinkClick r:id="rId2"/>
            </a:endParaRPr>
          </a:p>
          <a:p>
            <a:r>
              <a:rPr lang="en-US" sz="2000" dirty="0" smtClean="0">
                <a:hlinkClick r:id="rId2"/>
              </a:rPr>
              <a:t>http://www.youtube.com/watch?v=KsTtNWVhpgI</a:t>
            </a:r>
            <a:endParaRPr lang="en-US" sz="2000" dirty="0" smtClean="0"/>
          </a:p>
          <a:p>
            <a:endParaRPr lang="en-US" sz="2000" dirty="0" smtClean="0"/>
          </a:p>
          <a:p>
            <a:r>
              <a:rPr lang="en-US" sz="2000" b="1" dirty="0" smtClean="0"/>
              <a:t>Image Processing Software</a:t>
            </a:r>
            <a:endParaRPr lang="en-US" sz="2000" dirty="0" smtClean="0"/>
          </a:p>
          <a:p>
            <a:r>
              <a:rPr lang="en-US" sz="2000" dirty="0" smtClean="0">
                <a:hlinkClick r:id="rId3"/>
              </a:rPr>
              <a:t>http://www.youtube.com/watch?v=1WJp9mGnWSM</a:t>
            </a:r>
            <a:endParaRPr lang="en-US" sz="2000" dirty="0" smtClean="0"/>
          </a:p>
          <a:p>
            <a:endParaRPr lang="en-US" sz="20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1676400"/>
          </a:xfrm>
        </p:spPr>
        <p:txBody>
          <a:bodyPr>
            <a:normAutofit/>
          </a:bodyPr>
          <a:lstStyle/>
          <a:p>
            <a:pPr>
              <a:buNone/>
            </a:pPr>
            <a:r>
              <a:rPr lang="en-US" sz="2800" dirty="0" err="1" smtClean="0"/>
              <a:t>Thresholding</a:t>
            </a:r>
            <a:r>
              <a:rPr lang="en-US" sz="2800" dirty="0" smtClean="0"/>
              <a:t> for Image Segmentation</a:t>
            </a:r>
          </a:p>
          <a:p>
            <a:r>
              <a:rPr lang="en-US" sz="2400" dirty="0" smtClean="0"/>
              <a:t>Pixels below a cutoff value are set to black</a:t>
            </a:r>
          </a:p>
          <a:p>
            <a:r>
              <a:rPr lang="en-US" sz="2400" dirty="0" smtClean="0"/>
              <a:t>Pixels above a cutoff value are set to white</a:t>
            </a:r>
            <a:endParaRPr lang="en-US" sz="2400" dirty="0"/>
          </a:p>
        </p:txBody>
      </p:sp>
      <p:pic>
        <p:nvPicPr>
          <p:cNvPr id="5122" name="Picture 2"/>
          <p:cNvPicPr>
            <a:picLocks noChangeAspect="1" noChangeArrowheads="1"/>
          </p:cNvPicPr>
          <p:nvPr/>
        </p:nvPicPr>
        <p:blipFill>
          <a:blip r:embed="rId2" cstate="print"/>
          <a:srcRect/>
          <a:stretch>
            <a:fillRect/>
          </a:stretch>
        </p:blipFill>
        <p:spPr bwMode="auto">
          <a:xfrm>
            <a:off x="457200" y="1828800"/>
            <a:ext cx="4648200" cy="322491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810000" y="3048000"/>
            <a:ext cx="4676774" cy="3244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Obamicon</a:t>
            </a:r>
            <a:endParaRPr lang="en-US" dirty="0"/>
          </a:p>
        </p:txBody>
      </p:sp>
      <p:pic>
        <p:nvPicPr>
          <p:cNvPr id="7" name="Picture 6" descr="obama-hope.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19200" y="1752600"/>
            <a:ext cx="3175000" cy="4775200"/>
          </a:xfrm>
          <a:prstGeom prst="rect">
            <a:avLst/>
          </a:prstGeom>
        </p:spPr>
      </p:pic>
      <p:pic>
        <p:nvPicPr>
          <p:cNvPr id="8" name="Picture 7"/>
          <p:cNvPicPr>
            <a:picLocks noChangeAspect="1"/>
          </p:cNvPicPr>
          <p:nvPr/>
        </p:nvPicPr>
        <p:blipFill>
          <a:blip r:embed="rId3"/>
          <a:stretch>
            <a:fillRect/>
          </a:stretch>
        </p:blipFill>
        <p:spPr>
          <a:xfrm>
            <a:off x="4737092" y="1752600"/>
            <a:ext cx="3195336" cy="4785360"/>
          </a:xfrm>
          <a:prstGeom prst="rect">
            <a:avLst/>
          </a:prstGeom>
        </p:spPr>
      </p:pic>
    </p:spTree>
    <p:extLst>
      <p:ext uri="{BB962C8B-B14F-4D97-AF65-F5344CB8AC3E}">
        <p14:creationId xmlns="" xmlns:p14="http://schemas.microsoft.com/office/powerpoint/2010/main" val="256933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idx="4294967295"/>
          </p:nvPr>
        </p:nvSpPr>
        <p:spPr>
          <a:xfrm>
            <a:off x="423863" y="420688"/>
            <a:ext cx="8382000" cy="1331912"/>
          </a:xfrm>
        </p:spPr>
        <p:txBody>
          <a:bodyPr/>
          <a:lstStyle/>
          <a:p>
            <a:pPr>
              <a:buNone/>
            </a:pPr>
            <a:r>
              <a:rPr lang="en-GB" sz="2800" dirty="0">
                <a:latin typeface="Lucida Sans Unicode" pitchFamily="34" charset="0"/>
                <a:cs typeface="Lucida Sans Unicode" pitchFamily="34" charset="0"/>
              </a:rPr>
              <a:t>Image Enhancement</a:t>
            </a:r>
          </a:p>
          <a:p>
            <a:pPr lvl="1">
              <a:buFont typeface="Lucida Sans Unicode" pitchFamily="34" charset="0"/>
              <a:buChar char="-"/>
            </a:pPr>
            <a:r>
              <a:rPr lang="en-GB" sz="2400" dirty="0" err="1">
                <a:latin typeface="Lucida Sans Unicode" pitchFamily="34" charset="0"/>
                <a:cs typeface="Lucida Sans Unicode" pitchFamily="34" charset="0"/>
              </a:rPr>
              <a:t>Color</a:t>
            </a:r>
            <a:r>
              <a:rPr lang="en-GB" sz="2400" dirty="0">
                <a:latin typeface="Lucida Sans Unicode" pitchFamily="34" charset="0"/>
                <a:cs typeface="Lucida Sans Unicode" pitchFamily="34" charset="0"/>
              </a:rPr>
              <a:t> and intensity adjustment</a:t>
            </a:r>
          </a:p>
          <a:p>
            <a:pPr lvl="2">
              <a:buFont typeface="Lucida Sans Unicode" pitchFamily="34" charset="0"/>
              <a:buChar char="-"/>
            </a:pPr>
            <a:r>
              <a:rPr lang="en-GB" sz="2000" dirty="0">
                <a:latin typeface="Lucida Sans Unicode" pitchFamily="34" charset="0"/>
                <a:cs typeface="Lucida Sans Unicode" pitchFamily="34" charset="0"/>
              </a:rPr>
              <a:t>Histogram equalization</a:t>
            </a:r>
          </a:p>
        </p:txBody>
      </p:sp>
      <p:pic>
        <p:nvPicPr>
          <p:cNvPr id="163843" name="Picture 3" descr="Histeq_hist"/>
          <p:cNvPicPr>
            <a:picLocks noChangeAspect="1" noChangeArrowheads="1"/>
          </p:cNvPicPr>
          <p:nvPr/>
        </p:nvPicPr>
        <p:blipFill>
          <a:blip r:embed="rId2" cstate="print"/>
          <a:srcRect t="5820" r="4921" b="1720"/>
          <a:stretch>
            <a:fillRect/>
          </a:stretch>
        </p:blipFill>
        <p:spPr bwMode="auto">
          <a:xfrm>
            <a:off x="1851025" y="4306888"/>
            <a:ext cx="2698750" cy="2219325"/>
          </a:xfrm>
          <a:prstGeom prst="rect">
            <a:avLst/>
          </a:prstGeom>
          <a:noFill/>
        </p:spPr>
      </p:pic>
      <p:pic>
        <p:nvPicPr>
          <p:cNvPr id="163844" name="Picture 4" descr="Histeq_newhist"/>
          <p:cNvPicPr>
            <a:picLocks noChangeAspect="1" noChangeArrowheads="1"/>
          </p:cNvPicPr>
          <p:nvPr/>
        </p:nvPicPr>
        <p:blipFill>
          <a:blip r:embed="rId3" cstate="print"/>
          <a:srcRect l="4465" t="5298" r="6160" b="3453"/>
          <a:stretch>
            <a:fillRect/>
          </a:stretch>
        </p:blipFill>
        <p:spPr bwMode="auto">
          <a:xfrm>
            <a:off x="4589463" y="4302125"/>
            <a:ext cx="3030537" cy="2320925"/>
          </a:xfrm>
          <a:prstGeom prst="rect">
            <a:avLst/>
          </a:prstGeom>
          <a:noFill/>
        </p:spPr>
      </p:pic>
      <p:pic>
        <p:nvPicPr>
          <p:cNvPr id="163845" name="Picture 5" descr="Histeq_original"/>
          <p:cNvPicPr>
            <a:picLocks noChangeAspect="1" noChangeArrowheads="1"/>
          </p:cNvPicPr>
          <p:nvPr/>
        </p:nvPicPr>
        <p:blipFill>
          <a:blip r:embed="rId4" cstate="print"/>
          <a:srcRect l="10851" t="9921" r="11577" b="9525"/>
          <a:stretch>
            <a:fillRect/>
          </a:stretch>
        </p:blipFill>
        <p:spPr bwMode="auto">
          <a:xfrm>
            <a:off x="1911350" y="1739900"/>
            <a:ext cx="2667000" cy="2341563"/>
          </a:xfrm>
          <a:prstGeom prst="rect">
            <a:avLst/>
          </a:prstGeom>
          <a:noFill/>
        </p:spPr>
      </p:pic>
      <p:pic>
        <p:nvPicPr>
          <p:cNvPr id="163846" name="Picture 6" descr="Histeq_result"/>
          <p:cNvPicPr>
            <a:picLocks noChangeAspect="1" noChangeArrowheads="1"/>
          </p:cNvPicPr>
          <p:nvPr/>
        </p:nvPicPr>
        <p:blipFill>
          <a:blip r:embed="rId5" cstate="print"/>
          <a:srcRect l="10851" t="9126" r="11577" b="9525"/>
          <a:stretch>
            <a:fillRect/>
          </a:stretch>
        </p:blipFill>
        <p:spPr bwMode="auto">
          <a:xfrm>
            <a:off x="4821238" y="1712913"/>
            <a:ext cx="2678112" cy="2374900"/>
          </a:xfrm>
          <a:prstGeom prst="rect">
            <a:avLst/>
          </a:prstGeom>
          <a:noFill/>
        </p:spPr>
      </p:pic>
      <p:sp>
        <p:nvSpPr>
          <p:cNvPr id="8" name="Rectangle 7"/>
          <p:cNvSpPr/>
          <p:nvPr/>
        </p:nvSpPr>
        <p:spPr>
          <a:xfrm>
            <a:off x="2057400" y="6611779"/>
            <a:ext cx="7086600" cy="246221"/>
          </a:xfrm>
          <a:prstGeom prst="rect">
            <a:avLst/>
          </a:prstGeom>
        </p:spPr>
        <p:txBody>
          <a:bodyPr wrap="square">
            <a:spAutoFit/>
          </a:bodyPr>
          <a:lstStyle/>
          <a:p>
            <a:pPr marL="0" lvl="1" algn="r"/>
            <a:r>
              <a:rPr lang="en-US" sz="1000" dirty="0" smtClean="0">
                <a:latin typeface="Lucida Sans Unicode" pitchFamily="34" charset="0"/>
                <a:cs typeface="Lucida Sans Unicode" pitchFamily="34" charset="0"/>
              </a:rPr>
              <a:t>Kun Huang, Ohio State / </a:t>
            </a:r>
            <a:r>
              <a:rPr lang="en-GB" sz="1000" dirty="0" smtClean="0">
                <a:latin typeface="Lucida Sans Unicode" pitchFamily="34" charset="0"/>
                <a:cs typeface="Lucida Sans Unicode" pitchFamily="34" charset="0"/>
              </a:rPr>
              <a:t>Digital Image Processing using </a:t>
            </a:r>
            <a:r>
              <a:rPr lang="en-GB" sz="1000" dirty="0" err="1" smtClean="0">
                <a:latin typeface="Lucida Sans Unicode" pitchFamily="34" charset="0"/>
                <a:cs typeface="Lucida Sans Unicode" pitchFamily="34" charset="0"/>
              </a:rPr>
              <a:t>Matlab</a:t>
            </a:r>
            <a:r>
              <a:rPr lang="en-GB" sz="1000" dirty="0" smtClean="0">
                <a:latin typeface="Lucida Sans Unicode" pitchFamily="34" charset="0"/>
                <a:cs typeface="Lucida Sans Unicode" pitchFamily="34" charset="0"/>
              </a:rPr>
              <a:t>, By </a:t>
            </a:r>
            <a:r>
              <a:rPr lang="en-GB" sz="1000" dirty="0" err="1" smtClean="0">
                <a:latin typeface="Lucida Sans Unicode" pitchFamily="34" charset="0"/>
                <a:cs typeface="Lucida Sans Unicode" pitchFamily="34" charset="0"/>
              </a:rPr>
              <a:t>R.C.Gonzalez</a:t>
            </a:r>
            <a:r>
              <a:rPr lang="en-GB" sz="1000" dirty="0" smtClean="0">
                <a:latin typeface="Lucida Sans Unicode" pitchFamily="34" charset="0"/>
                <a:cs typeface="Lucida Sans Unicode" pitchFamily="34" charset="0"/>
              </a:rPr>
              <a:t>, </a:t>
            </a:r>
            <a:r>
              <a:rPr lang="en-GB" sz="1000" dirty="0" err="1" smtClean="0">
                <a:latin typeface="Lucida Sans Unicode" pitchFamily="34" charset="0"/>
                <a:cs typeface="Lucida Sans Unicode" pitchFamily="34" charset="0"/>
              </a:rPr>
              <a:t>R.E.Woods</a:t>
            </a:r>
            <a:r>
              <a:rPr lang="en-GB" sz="1000" dirty="0" smtClean="0">
                <a:latin typeface="Lucida Sans Unicode" pitchFamily="34" charset="0"/>
                <a:cs typeface="Lucida Sans Unicode" pitchFamily="34" charset="0"/>
              </a:rPr>
              <a:t>, and </a:t>
            </a:r>
            <a:r>
              <a:rPr lang="en-GB" sz="1000" dirty="0" err="1" smtClean="0">
                <a:latin typeface="Lucida Sans Unicode" pitchFamily="34" charset="0"/>
                <a:cs typeface="Lucida Sans Unicode" pitchFamily="34" charset="0"/>
              </a:rPr>
              <a:t>S.L.Eddins</a:t>
            </a:r>
            <a:endParaRPr lang="en-GB" sz="1000" dirty="0">
              <a:latin typeface="Lucida Sans Unicode"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Histogram Equalization</a:t>
            </a:r>
            <a:endParaRPr lang="en-US" dirty="0"/>
          </a:p>
        </p:txBody>
      </p:sp>
      <p:sp>
        <p:nvSpPr>
          <p:cNvPr id="3" name="Content Placeholder 2"/>
          <p:cNvSpPr>
            <a:spLocks noGrp="1"/>
          </p:cNvSpPr>
          <p:nvPr>
            <p:ph idx="1"/>
          </p:nvPr>
        </p:nvSpPr>
        <p:spPr/>
        <p:txBody>
          <a:bodyPr/>
          <a:lstStyle/>
          <a:p>
            <a:r>
              <a:rPr lang="en-US" dirty="0" smtClean="0"/>
              <a:t>Increases the global contrast of images</a:t>
            </a:r>
          </a:p>
          <a:p>
            <a:r>
              <a:rPr lang="en-US" dirty="0" smtClean="0"/>
              <a:t>So that intensities are better distributed</a:t>
            </a:r>
          </a:p>
          <a:p>
            <a:r>
              <a:rPr lang="en-US" dirty="0" smtClean="0"/>
              <a:t>Reveals more details in photos that are over or under exposed</a:t>
            </a:r>
          </a:p>
          <a:p>
            <a:r>
              <a:rPr lang="en-US" dirty="0" smtClean="0"/>
              <a:t>Better views of bone structure in X-rays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Unequalized_Hawkes_Bay_NZ.jpg"/>
          <p:cNvPicPr>
            <a:picLocks noChangeAspect="1"/>
          </p:cNvPicPr>
          <p:nvPr/>
        </p:nvPicPr>
        <p:blipFill>
          <a:blip r:embed="rId2"/>
          <a:stretch>
            <a:fillRect/>
          </a:stretch>
        </p:blipFill>
        <p:spPr>
          <a:xfrm>
            <a:off x="457200" y="381000"/>
            <a:ext cx="4064000" cy="2712720"/>
          </a:xfrm>
          <a:prstGeom prst="rect">
            <a:avLst/>
          </a:prstGeom>
        </p:spPr>
      </p:pic>
      <p:pic>
        <p:nvPicPr>
          <p:cNvPr id="3" name="Picture 2" descr="800px-Equalized_Hawkes_Bay_NZ.jpg"/>
          <p:cNvPicPr>
            <a:picLocks noChangeAspect="1"/>
          </p:cNvPicPr>
          <p:nvPr/>
        </p:nvPicPr>
        <p:blipFill>
          <a:blip r:embed="rId3"/>
          <a:stretch>
            <a:fillRect/>
          </a:stretch>
        </p:blipFill>
        <p:spPr>
          <a:xfrm>
            <a:off x="457200" y="3352800"/>
            <a:ext cx="4064000" cy="2712720"/>
          </a:xfrm>
          <a:prstGeom prst="rect">
            <a:avLst/>
          </a:prstGeom>
        </p:spPr>
      </p:pic>
      <p:pic>
        <p:nvPicPr>
          <p:cNvPr id="4" name="Picture 3" descr="712px-Unequalized_Histogram_svg.png"/>
          <p:cNvPicPr>
            <a:picLocks noChangeAspect="1"/>
          </p:cNvPicPr>
          <p:nvPr/>
        </p:nvPicPr>
        <p:blipFill>
          <a:blip r:embed="rId4"/>
          <a:stretch>
            <a:fillRect/>
          </a:stretch>
        </p:blipFill>
        <p:spPr>
          <a:xfrm>
            <a:off x="4724400" y="369094"/>
            <a:ext cx="4408170" cy="2755106"/>
          </a:xfrm>
          <a:prstGeom prst="rect">
            <a:avLst/>
          </a:prstGeom>
        </p:spPr>
      </p:pic>
      <p:pic>
        <p:nvPicPr>
          <p:cNvPr id="5" name="Picture 4" descr="712px-Equalized_Histogram_svg.png"/>
          <p:cNvPicPr>
            <a:picLocks noChangeAspect="1"/>
          </p:cNvPicPr>
          <p:nvPr/>
        </p:nvPicPr>
        <p:blipFill>
          <a:blip r:embed="rId5"/>
          <a:stretch>
            <a:fillRect/>
          </a:stretch>
        </p:blipFill>
        <p:spPr>
          <a:xfrm>
            <a:off x="4735830" y="3276600"/>
            <a:ext cx="4408170" cy="290988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898</Words>
  <Application>Microsoft Macintosh PowerPoint</Application>
  <PresentationFormat>On-screen Show (4:3)</PresentationFormat>
  <Paragraphs>297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Medical Images</vt:lpstr>
      <vt:lpstr>Image Processing in Manufacturing</vt:lpstr>
      <vt:lpstr>Slide 4</vt:lpstr>
      <vt:lpstr>Slide 5</vt:lpstr>
      <vt:lpstr>Obamicon</vt:lpstr>
      <vt:lpstr>Slide 7</vt:lpstr>
      <vt:lpstr>Histogram Equalization</vt:lpstr>
      <vt:lpstr>Slide 9</vt:lpstr>
      <vt:lpstr>Histogram Equalization</vt:lpstr>
      <vt:lpstr>Convolution Filters (Area-based)</vt:lpstr>
      <vt:lpstr>Identity</vt:lpstr>
      <vt:lpstr>Random Neighbor</vt:lpstr>
      <vt:lpstr>Average – smooth</vt:lpstr>
      <vt:lpstr>Sharpen – High Pass Filter</vt:lpstr>
      <vt:lpstr>Blur – Low Pass Filter</vt:lpstr>
      <vt:lpstr>Dilation - Morphology</vt:lpstr>
      <vt:lpstr>Erosion - Morphology</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Vision Guided Robotics Colony Picking</vt:lpstr>
      <vt:lpstr>Slide 32</vt:lpstr>
    </vt:vector>
  </TitlesOfParts>
  <Company>Bristol-Myers Squibb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Dianna Xu</dc:creator>
  <cp:lastModifiedBy>dxu</cp:lastModifiedBy>
  <cp:revision>197</cp:revision>
  <dcterms:created xsi:type="dcterms:W3CDTF">2011-04-03T11:43:50Z</dcterms:created>
  <dcterms:modified xsi:type="dcterms:W3CDTF">2012-07-17T21:59:45Z</dcterms:modified>
</cp:coreProperties>
</file>