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7" r:id="rId2"/>
    <p:sldId id="288" r:id="rId3"/>
    <p:sldId id="257" r:id="rId4"/>
    <p:sldId id="259" r:id="rId5"/>
    <p:sldId id="267" r:id="rId6"/>
    <p:sldId id="260" r:id="rId7"/>
    <p:sldId id="262" r:id="rId8"/>
    <p:sldId id="264" r:id="rId9"/>
    <p:sldId id="281" r:id="rId10"/>
    <p:sldId id="269" r:id="rId11"/>
    <p:sldId id="272" r:id="rId12"/>
    <p:sldId id="273" r:id="rId13"/>
    <p:sldId id="263" r:id="rId14"/>
    <p:sldId id="266" r:id="rId15"/>
    <p:sldId id="265" r:id="rId16"/>
    <p:sldId id="278" r:id="rId17"/>
    <p:sldId id="280" r:id="rId18"/>
    <p:sldId id="279" r:id="rId19"/>
    <p:sldId id="258" r:id="rId20"/>
    <p:sldId id="283" r:id="rId21"/>
    <p:sldId id="284" r:id="rId22"/>
    <p:sldId id="26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A2D6D-907C-4305-95DA-5F3C3103BABA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5479B-296D-4FF5-9C89-99BF336BE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2546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5479B-296D-4FF5-9C89-99BF336BE43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592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A8D7-C58D-4A3E-994A-59EE14417B7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A8D7-C58D-4A3E-994A-59EE14417B7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A8D7-C58D-4A3E-994A-59EE14417B7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A8D7-C58D-4A3E-994A-59EE14417B7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A8D7-C58D-4A3E-994A-59EE14417B7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A8D7-C58D-4A3E-994A-59EE14417B7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A8D7-C58D-4A3E-994A-59EE14417B7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A8D7-C58D-4A3E-994A-59EE14417B7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A8D7-C58D-4A3E-994A-59EE14417B7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A8D7-C58D-4A3E-994A-59EE14417B7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A8D7-C58D-4A3E-994A-59EE14417B7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AA8D7-C58D-4A3E-994A-59EE14417B79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Z-VjUKAsao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lla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914400"/>
            <a:ext cx="5715000" cy="474916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457200"/>
            <a:ext cx="8458200" cy="5516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Review</a:t>
            </a:r>
            <a:endParaRPr lang="en-US" sz="2400" dirty="0"/>
          </a:p>
          <a:p>
            <a:r>
              <a:rPr lang="en-US" sz="2400" dirty="0" smtClean="0"/>
              <a:t>Spatial </a:t>
            </a:r>
            <a:r>
              <a:rPr lang="en-US" sz="2400" dirty="0" smtClean="0"/>
              <a:t>Filters</a:t>
            </a:r>
          </a:p>
          <a:p>
            <a:pPr lvl="1"/>
            <a:r>
              <a:rPr lang="en-US" sz="2000" dirty="0" smtClean="0"/>
              <a:t>Smooth</a:t>
            </a:r>
          </a:p>
          <a:p>
            <a:pPr lvl="1"/>
            <a:r>
              <a:rPr lang="en-US" sz="2000" dirty="0"/>
              <a:t>Blur – Low Pass </a:t>
            </a:r>
            <a:r>
              <a:rPr lang="en-US" sz="2000" dirty="0" smtClean="0"/>
              <a:t>Filter</a:t>
            </a:r>
          </a:p>
          <a:p>
            <a:pPr lvl="1"/>
            <a:r>
              <a:rPr lang="en-US" sz="2000" dirty="0"/>
              <a:t>Sharpen – High Pass </a:t>
            </a:r>
            <a:r>
              <a:rPr lang="en-US" sz="2000" dirty="0" smtClean="0"/>
              <a:t>Filter</a:t>
            </a:r>
          </a:p>
          <a:p>
            <a:pPr lvl="1"/>
            <a:r>
              <a:rPr lang="en-US" sz="2000" dirty="0" smtClean="0"/>
              <a:t>Edge detection</a:t>
            </a:r>
            <a:endParaRPr lang="en-US" sz="2000" dirty="0" smtClean="0"/>
          </a:p>
          <a:p>
            <a:pPr lvl="1"/>
            <a:r>
              <a:rPr lang="en-US" sz="2000" dirty="0" smtClean="0"/>
              <a:t>Erosion</a:t>
            </a:r>
          </a:p>
          <a:p>
            <a:pPr lvl="1"/>
            <a:r>
              <a:rPr lang="en-US" sz="2000" dirty="0" smtClean="0"/>
              <a:t>Dilation</a:t>
            </a:r>
          </a:p>
          <a:p>
            <a:r>
              <a:rPr lang="en-US" sz="2400" dirty="0" smtClean="0"/>
              <a:t>Other Pixel Filters</a:t>
            </a:r>
          </a:p>
          <a:p>
            <a:pPr lvl="1"/>
            <a:r>
              <a:rPr lang="en-US" sz="2000" dirty="0" err="1" smtClean="0"/>
              <a:t>Thresholding</a:t>
            </a:r>
            <a:endParaRPr lang="en-US" sz="2000" dirty="0" smtClean="0"/>
          </a:p>
          <a:p>
            <a:pPr lvl="1"/>
            <a:r>
              <a:rPr lang="en-US" sz="2000" dirty="0" err="1" smtClean="0"/>
              <a:t>Posterize</a:t>
            </a:r>
            <a:endParaRPr lang="en-US" sz="2000" dirty="0" smtClean="0"/>
          </a:p>
          <a:p>
            <a:pPr lvl="1"/>
            <a:r>
              <a:rPr lang="en-US" sz="2000" dirty="0" smtClean="0"/>
              <a:t>Histogram </a:t>
            </a:r>
            <a:r>
              <a:rPr lang="en-US" sz="2000" dirty="0" smtClean="0"/>
              <a:t>Equalization</a:t>
            </a:r>
            <a:endParaRPr lang="en-US" sz="2400" dirty="0" smtClean="0"/>
          </a:p>
          <a:p>
            <a:r>
              <a:rPr lang="en-US" sz="2400" dirty="0" smtClean="0"/>
              <a:t>Image Processing Applications</a:t>
            </a:r>
          </a:p>
          <a:p>
            <a:pPr lvl="2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85900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Comparing Strings : Always use equals()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Never use '==' … Why?</a:t>
            </a:r>
          </a:p>
          <a:p>
            <a:pPr lvl="1"/>
            <a:r>
              <a:rPr lang="en-US" dirty="0" smtClean="0"/>
              <a:t>String are objects</a:t>
            </a:r>
          </a:p>
          <a:p>
            <a:pPr lvl="1"/>
            <a:r>
              <a:rPr lang="en-US" dirty="0" smtClean="0"/>
              <a:t>The '==' operator checks that two items are identical</a:t>
            </a:r>
          </a:p>
          <a:p>
            <a:pPr lvl="1"/>
            <a:r>
              <a:rPr lang="en-US" dirty="0" smtClean="0"/>
              <a:t>Two objects can contain the </a:t>
            </a:r>
            <a:r>
              <a:rPr lang="en-US" u="sng" dirty="0" smtClean="0"/>
              <a:t>same data</a:t>
            </a:r>
            <a:r>
              <a:rPr lang="en-US" dirty="0" smtClean="0"/>
              <a:t>, but be </a:t>
            </a:r>
            <a:r>
              <a:rPr lang="en-US" u="sng" dirty="0" smtClean="0"/>
              <a:t>different object instances</a:t>
            </a:r>
          </a:p>
          <a:p>
            <a:pPr lvl="1"/>
            <a:r>
              <a:rPr lang="en-US" dirty="0" smtClean="0"/>
              <a:t>The '==' operator tests that the two objects are the </a:t>
            </a:r>
            <a:r>
              <a:rPr lang="en-US" u="sng" dirty="0" smtClean="0"/>
              <a:t>same object</a:t>
            </a:r>
            <a:r>
              <a:rPr lang="en-US" dirty="0" smtClean="0"/>
              <a:t> … generally, that's not what we want</a:t>
            </a:r>
          </a:p>
          <a:p>
            <a:pPr lvl="1"/>
            <a:r>
              <a:rPr lang="en-US" dirty="0" smtClean="0"/>
              <a:t>The equals() method </a:t>
            </a:r>
            <a:r>
              <a:rPr lang="en-US" u="sng" dirty="0" smtClean="0"/>
              <a:t>tests the data</a:t>
            </a:r>
            <a:r>
              <a:rPr lang="en-US" dirty="0" smtClean="0"/>
              <a:t> of the two String objects for equality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046480"/>
          <a:ext cx="84582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746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Returns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10769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hlinkClick r:id=""/>
                        </a:rPr>
                        <a:t>indexOf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int</a:t>
                      </a:r>
                      <a:r>
                        <a:rPr lang="en-US" sz="1800" dirty="0" smtClean="0"/>
                        <a:t> </a:t>
                      </a:r>
                      <a:r>
                        <a:rPr lang="en-US" sz="1800" dirty="0" err="1" smtClean="0"/>
                        <a:t>ch</a:t>
                      </a:r>
                      <a:r>
                        <a:rPr lang="en-US" sz="1800" dirty="0" smtClean="0"/>
                        <a:t>)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Returns the index within this string of the first occurrence of the specified character.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hlinkClick r:id=""/>
                        </a:rPr>
                        <a:t>indexOf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int</a:t>
                      </a:r>
                      <a:r>
                        <a:rPr lang="en-US" sz="1800" dirty="0" smtClean="0"/>
                        <a:t> </a:t>
                      </a:r>
                      <a:r>
                        <a:rPr lang="en-US" sz="1800" dirty="0" err="1" smtClean="0"/>
                        <a:t>ch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int</a:t>
                      </a:r>
                      <a:r>
                        <a:rPr lang="en-US" sz="1800" dirty="0" smtClean="0"/>
                        <a:t> </a:t>
                      </a:r>
                      <a:r>
                        <a:rPr lang="en-US" sz="1800" dirty="0" err="1" smtClean="0"/>
                        <a:t>fromIndex</a:t>
                      </a:r>
                      <a:r>
                        <a:rPr lang="en-US" sz="1800" dirty="0" smtClean="0"/>
                        <a:t>)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Returns the index within this string of the first occurrence of the specified character, starting the search at the specified index.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hlinkClick r:id=""/>
                        </a:rPr>
                        <a:t>indexOf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dirty="0" smtClean="0">
                          <a:hlinkClick r:id=""/>
                        </a:rPr>
                        <a:t>String</a:t>
                      </a:r>
                      <a:r>
                        <a:rPr lang="en-US" sz="1800" dirty="0" smtClean="0"/>
                        <a:t> </a:t>
                      </a:r>
                      <a:r>
                        <a:rPr lang="en-US" sz="1800" dirty="0" err="1" smtClean="0"/>
                        <a:t>str</a:t>
                      </a:r>
                      <a:r>
                        <a:rPr lang="en-US" sz="1800" dirty="0" smtClean="0"/>
                        <a:t>)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Returns the index within this string of the first occurrence of the specified substring.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hlinkClick r:id=""/>
                        </a:rPr>
                        <a:t>indexOf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dirty="0" smtClean="0">
                          <a:hlinkClick r:id=""/>
                        </a:rPr>
                        <a:t>String</a:t>
                      </a:r>
                      <a:r>
                        <a:rPr lang="en-US" sz="1800" dirty="0" smtClean="0"/>
                        <a:t> </a:t>
                      </a:r>
                      <a:r>
                        <a:rPr lang="en-US" sz="1800" dirty="0" err="1" smtClean="0"/>
                        <a:t>str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int</a:t>
                      </a:r>
                      <a:r>
                        <a:rPr lang="en-US" sz="1800" dirty="0" smtClean="0"/>
                        <a:t> </a:t>
                      </a:r>
                      <a:r>
                        <a:rPr lang="en-US" sz="1800" dirty="0" err="1" smtClean="0"/>
                        <a:t>fromIndex</a:t>
                      </a:r>
                      <a:r>
                        <a:rPr lang="en-US" sz="1800" dirty="0" smtClean="0"/>
                        <a:t>)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Returns the index within this string of the first occurrence of the specified substring, starting at the specified index.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Other forms of </a:t>
            </a:r>
            <a:r>
              <a:rPr lang="en-US" dirty="0" err="1" smtClean="0"/>
              <a:t>indexOf</a:t>
            </a:r>
            <a:r>
              <a:rPr lang="en-US" dirty="0" smtClean="0"/>
              <a:t>()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990600"/>
          <a:ext cx="8382001" cy="175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7239001"/>
              </a:tblGrid>
              <a:tr h="393661">
                <a:tc>
                  <a:txBody>
                    <a:bodyPr/>
                    <a:lstStyle/>
                    <a:p>
                      <a:r>
                        <a:rPr lang="en-US" dirty="0" smtClean="0"/>
                        <a:t>Returns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6794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hlinkClick r:id=""/>
                        </a:rPr>
                        <a:t>substring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 </a:t>
                      </a:r>
                      <a:r>
                        <a:rPr lang="en-US" dirty="0" err="1" smtClean="0"/>
                        <a:t>beginIndex</a:t>
                      </a:r>
                      <a:r>
                        <a:rPr lang="en-US" dirty="0" smtClean="0"/>
                        <a:t>)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          Returns a new string that is a substring of this string.</a:t>
                      </a:r>
                      <a:endParaRPr lang="en-US" dirty="0"/>
                    </a:p>
                  </a:txBody>
                  <a:tcPr/>
                </a:tc>
              </a:tr>
              <a:tr h="6794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hlinkClick r:id=""/>
                        </a:rPr>
                        <a:t>substring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 </a:t>
                      </a:r>
                      <a:r>
                        <a:rPr lang="en-US" dirty="0" err="1" smtClean="0"/>
                        <a:t>beginIndex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 </a:t>
                      </a:r>
                      <a:r>
                        <a:rPr lang="en-US" dirty="0" err="1" smtClean="0"/>
                        <a:t>endIndex</a:t>
                      </a:r>
                      <a:r>
                        <a:rPr lang="en-US" dirty="0" smtClean="0"/>
                        <a:t>)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          Returns a new string that is a substring of this string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Other forms of substring()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1676400"/>
            <a:ext cx="5257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 s = "12345";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s.charAt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byte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myByte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byte(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myByte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6418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Digit chars in a String are not integers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Building Strings – Use '+'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600200"/>
            <a:ext cx="6324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s1 = "Hello";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s2 = "World";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s3 = one + " " + two;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s3 );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s1 = "She is number "; 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s2 = " in computer science.";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s3 = s1 + 1 + s2;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s3 );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3581400"/>
            <a:ext cx="723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3467894" y="53713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58716" y="5791200"/>
            <a:ext cx="5485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Numbers are converted to Strings prior to concatenation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414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Use the escape character to embed special characters in a String</a:t>
            </a:r>
          </a:p>
          <a:p>
            <a:pPr lvl="2"/>
            <a:endParaRPr lang="en-US" dirty="0" smtClean="0"/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'\n'  new line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'\t'  tab</a:t>
            </a:r>
          </a:p>
          <a:p>
            <a:pPr lvl="1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("This is line 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is line 2");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7726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Special chars in a String using escape char( \ )</a:t>
            </a:r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1981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Strings can be held by Arrays</a:t>
            </a:r>
          </a:p>
          <a:p>
            <a:pPr lvl="1"/>
            <a:r>
              <a:rPr lang="en-US" dirty="0" smtClean="0"/>
              <a:t>(Just like any other object or primitive type)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51460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String[] tokens = new String[5];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tokens[0] = "one";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tokens[1] = "two";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tokens[2] = "three";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tokens[3] = "four";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tokens[4] = "five";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(tokens);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1200" y="2590800"/>
            <a:ext cx="2514600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[0] "one"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[1] "two"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[2] "three"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[3] "four"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[4] "five"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1981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Strings can be held by Arrays</a:t>
            </a:r>
          </a:p>
          <a:p>
            <a:pPr lvl="1"/>
            <a:r>
              <a:rPr lang="en-US" dirty="0" smtClean="0"/>
              <a:t>Initialized when declared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105561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String[] tokens = new String[] {"one", "two", "three", "four", "five"};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setup() {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(tokens);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1200" y="2590800"/>
            <a:ext cx="2514600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[0] "one"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[1] "two"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[2] "three"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[3] "four"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[4] "five"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1981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Strings can be held by Arrays</a:t>
            </a:r>
          </a:p>
          <a:p>
            <a:pPr lvl="1"/>
            <a:r>
              <a:rPr lang="en-US" dirty="0" smtClean="0"/>
              <a:t>Not initialized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25146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String[] tokens = new String[5];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(tokens);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1200" y="2590800"/>
            <a:ext cx="2514600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[0] null</a:t>
            </a:r>
          </a:p>
          <a:p>
            <a:r>
              <a:rPr lang="it-IT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[1] null</a:t>
            </a:r>
          </a:p>
          <a:p>
            <a:r>
              <a:rPr lang="it-IT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[2] null</a:t>
            </a:r>
          </a:p>
          <a:p>
            <a:r>
              <a:rPr lang="it-IT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[3] null</a:t>
            </a:r>
          </a:p>
          <a:p>
            <a:r>
              <a:rPr lang="it-IT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[4] null</a:t>
            </a:r>
            <a:endParaRPr lang="it-IT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458200" cy="6553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Built-in String </a:t>
            </a:r>
            <a:r>
              <a:rPr lang="en-US" u="sng" dirty="0" smtClean="0"/>
              <a:t>functions</a:t>
            </a:r>
            <a:r>
              <a:rPr lang="en-US" dirty="0" smtClean="0"/>
              <a:t> (not methods)</a:t>
            </a:r>
          </a:p>
          <a:p>
            <a:pPr lvl="2"/>
            <a:endParaRPr lang="en-US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split( 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bigString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splitChar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Breaks a String into a String Array, splitting on </a:t>
            </a:r>
            <a:r>
              <a:rPr lang="en-US" dirty="0" err="1" smtClean="0"/>
              <a:t>splitChar</a:t>
            </a:r>
            <a:endParaRPr lang="en-US" dirty="0" smtClean="0"/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Returns new String Array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splitTokens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bigString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splitCharString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 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Breaks a String into a String Array, splitting on </a:t>
            </a:r>
            <a:r>
              <a:rPr lang="en-US" u="sng" dirty="0" smtClean="0"/>
              <a:t>any char</a:t>
            </a:r>
            <a:r>
              <a:rPr lang="en-US" dirty="0" smtClean="0"/>
              <a:t> in </a:t>
            </a:r>
            <a:r>
              <a:rPr lang="en-US" dirty="0" err="1" smtClean="0"/>
              <a:t>splitCharString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join(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stringArray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joinChar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Builds a new String by concatenating all Strings in </a:t>
            </a:r>
            <a:r>
              <a:rPr lang="en-US" dirty="0" err="1" smtClean="0"/>
              <a:t>stringArray</a:t>
            </a:r>
            <a:r>
              <a:rPr lang="en-US" dirty="0" smtClean="0"/>
              <a:t>, placing </a:t>
            </a:r>
            <a:r>
              <a:rPr lang="en-US" dirty="0" err="1" smtClean="0"/>
              <a:t>joinChar</a:t>
            </a:r>
            <a:r>
              <a:rPr lang="en-US" dirty="0" smtClean="0"/>
              <a:t> between each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Inverse of split() function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nf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intValue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digits 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nf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floatValue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left, right 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Formats a number as a String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trim(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theString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Removes whitespace from the beginning and end of </a:t>
            </a:r>
            <a:r>
              <a:rPr lang="en-US" i="1" dirty="0" err="1" smtClean="0"/>
              <a:t>theString</a:t>
            </a:r>
            <a:endParaRPr lang="en-US" i="1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text(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theString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x, y 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text(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theString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x, y, width, height 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Draws </a:t>
            </a:r>
            <a:r>
              <a:rPr lang="en-US" i="1" dirty="0" err="1" smtClean="0"/>
              <a:t>theString</a:t>
            </a:r>
            <a:r>
              <a:rPr lang="en-US" dirty="0" smtClean="0"/>
              <a:t> on the sketch at (x, y)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371600"/>
            <a:ext cx="7772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Ted Talk on Image Processing (thanks Leslie!)</a:t>
            </a:r>
            <a:endParaRPr lang="en-US" sz="3200" b="1" dirty="0" smtClean="0"/>
          </a:p>
          <a:p>
            <a:endParaRPr lang="en-US" sz="2000" b="1" dirty="0" smtClean="0"/>
          </a:p>
          <a:p>
            <a:r>
              <a:rPr lang="en-US" sz="2800" b="1" dirty="0" smtClean="0"/>
              <a:t>Wearable projector and augmented reality</a:t>
            </a:r>
            <a:endParaRPr lang="en-US" sz="2800" b="1" dirty="0" smtClean="0"/>
          </a:p>
          <a:p>
            <a:r>
              <a:rPr lang="en-US" sz="2000" dirty="0" smtClean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www.youtube.com/watch?v=nZ-VjUKAsao</a:t>
            </a:r>
            <a:endParaRPr lang="en-US" sz="2000" dirty="0" smtClean="0"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4191000"/>
            <a:ext cx="487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 s1 = "Data: 12, 34, 56";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String[] as;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as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splitTokens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(s1, ":,");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//as = trim(as);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as 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81000"/>
            <a:ext cx="86121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/>
              <a:t>Split a String based on a single or multiple separator chars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1371600"/>
            <a:ext cx="434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 s1 = "12, 34, 56";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String[] as;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as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(s1, ",");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//as = trim(as);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as 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1447800"/>
            <a:ext cx="2514600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[0] "12"</a:t>
            </a:r>
          </a:p>
          <a:p>
            <a:r>
              <a:rPr lang="it-IT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[1] " 34"</a:t>
            </a:r>
          </a:p>
          <a:p>
            <a:r>
              <a:rPr lang="it-IT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[2] " 56"</a:t>
            </a:r>
          </a:p>
          <a:p>
            <a:endParaRPr lang="it-IT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7400" y="4191000"/>
            <a:ext cx="2514600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[0] "Data"</a:t>
            </a:r>
          </a:p>
          <a:p>
            <a:r>
              <a:rPr lang="it-IT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[1] " 12"</a:t>
            </a:r>
          </a:p>
          <a:p>
            <a:r>
              <a:rPr lang="it-IT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[2] " 34"</a:t>
            </a:r>
          </a:p>
          <a:p>
            <a:r>
              <a:rPr lang="it-IT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[3] " 56"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3886200"/>
            <a:ext cx="723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81000"/>
            <a:ext cx="52684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/>
              <a:t>Join a String Array with a join char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2057400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String[] as = new String[] {"one", "two", "buckle my shoe"};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setup()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s1 = join( as, " | " 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s1 );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4495800"/>
            <a:ext cx="6553200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one | two | buckle my shoe</a:t>
            </a:r>
          </a:p>
          <a:p>
            <a:endParaRPr lang="en-US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6868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Numbers can be formatted as Strings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720840"/>
            <a:ext cx="8458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phrase = s1 +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(7, 3) + " " + s2;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number of digits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)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// "She is the 007 programmer."</a:t>
            </a:r>
          </a:p>
          <a:p>
            <a:pPr>
              <a:spcBef>
                <a:spcPct val="50000"/>
              </a:spcBef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phrase = s1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(3.14159,3, 2) + " " + s2;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digits before decimal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digits after decimal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)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// "She is the 003.14 programmer."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What's a string?</a:t>
            </a:r>
          </a:p>
          <a:p>
            <a:pPr lvl="4"/>
            <a:endParaRPr lang="en-US" dirty="0" smtClean="0"/>
          </a:p>
          <a:p>
            <a:pPr lvl="1">
              <a:buNone/>
            </a:pPr>
            <a:r>
              <a:rPr lang="en-US" dirty="0" smtClean="0"/>
              <a:t>Characters enclosed by double quotes</a:t>
            </a:r>
          </a:p>
          <a:p>
            <a:pPr lvl="4"/>
            <a:endParaRPr lang="en-US" dirty="0" smtClean="0"/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"this is a String"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   this String starts with spaces"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"12345"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"the above String is made up of digit characters"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4"/>
            <a:endParaRPr lang="en-US" dirty="0" smtClean="0"/>
          </a:p>
          <a:p>
            <a:pPr lvl="1">
              <a:buNone/>
            </a:pPr>
            <a:r>
              <a:rPr lang="en-US" dirty="0" smtClean="0"/>
              <a:t>Print Strings to the Console using </a:t>
            </a:r>
            <a:r>
              <a:rPr lang="en-US" dirty="0" err="1" smtClean="0"/>
              <a:t>println</a:t>
            </a:r>
            <a:r>
              <a:rPr lang="en-US" dirty="0" smtClean="0"/>
              <a:t>()</a:t>
            </a:r>
          </a:p>
          <a:p>
            <a:pPr lvl="4"/>
            <a:endParaRPr lang="en-US" dirty="0" smtClean="0"/>
          </a:p>
          <a:p>
            <a:pPr lvl="1"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 "The mouse was pressed"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Strings are Objects</a:t>
            </a:r>
          </a:p>
          <a:p>
            <a:pPr lvl="3"/>
            <a:endParaRPr lang="en-US" dirty="0" smtClean="0"/>
          </a:p>
          <a:p>
            <a:pPr lvl="1">
              <a:buNone/>
            </a:pPr>
            <a:r>
              <a:rPr lang="en-US" dirty="0" smtClean="0"/>
              <a:t>Defined using a class</a:t>
            </a:r>
          </a:p>
          <a:p>
            <a:pPr lvl="1">
              <a:buNone/>
            </a:pPr>
            <a:r>
              <a:rPr lang="en-US" dirty="0" smtClean="0"/>
              <a:t>Have fields, methods, one or more constructors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String objects hold an </a:t>
            </a:r>
            <a:r>
              <a:rPr lang="en-US" u="sng" dirty="0" smtClean="0"/>
              <a:t>array of 'chars'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What's a char? </a:t>
            </a:r>
          </a:p>
          <a:p>
            <a:pPr lvl="2"/>
            <a:r>
              <a:rPr lang="en-US" dirty="0" smtClean="0"/>
              <a:t>A </a:t>
            </a:r>
            <a:r>
              <a:rPr lang="en-US" u="sng" dirty="0" smtClean="0"/>
              <a:t>char</a:t>
            </a:r>
            <a:r>
              <a:rPr lang="en-US" dirty="0" smtClean="0"/>
              <a:t>acter enclosed by single quotes ('A')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5486400"/>
          <a:ext cx="835734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592"/>
                <a:gridCol w="579406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533400"/>
                <a:gridCol w="685800"/>
                <a:gridCol w="609600"/>
                <a:gridCol w="609600"/>
                <a:gridCol w="5087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'I'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' '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'L'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'o'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'v'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'e'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' '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'C'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'S'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' '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'1'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'1'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'0'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'!'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4648200"/>
            <a:ext cx="5715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"I Love CS 110!";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5105400"/>
            <a:ext cx="598241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msg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Making Strings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Declaring String objects with no chars</a:t>
            </a: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new String();</a:t>
            </a:r>
          </a:p>
          <a:p>
            <a:endParaRPr lang="en-US" dirty="0" smtClean="0"/>
          </a:p>
          <a:p>
            <a:r>
              <a:rPr lang="en-US" dirty="0" smtClean="0"/>
              <a:t>Declaring String objects </a:t>
            </a:r>
            <a:r>
              <a:rPr lang="en-US" dirty="0" err="1" smtClean="0"/>
              <a:t>init'd</a:t>
            </a:r>
            <a:r>
              <a:rPr lang="en-US" dirty="0" smtClean="0"/>
              <a:t> w/ char array</a:t>
            </a:r>
            <a:endParaRPr lang="en-US" dirty="0"/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Dianna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new String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Dianna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9154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Chars are encoded by bytes</a:t>
            </a:r>
          </a:p>
          <a:p>
            <a:pPr lvl="3"/>
            <a:endParaRPr lang="en-US" dirty="0" smtClean="0"/>
          </a:p>
          <a:p>
            <a:pPr lvl="1">
              <a:buNone/>
            </a:pPr>
            <a:r>
              <a:rPr lang="en-US" dirty="0" smtClean="0"/>
              <a:t>ASCII</a:t>
            </a:r>
          </a:p>
          <a:p>
            <a:pPr lvl="2"/>
            <a:r>
              <a:rPr lang="en-US" i="1" dirty="0" smtClean="0"/>
              <a:t>American Standard Code for Information Interchange</a:t>
            </a:r>
          </a:p>
          <a:p>
            <a:pPr lvl="2"/>
            <a:r>
              <a:rPr lang="en-US" dirty="0" smtClean="0"/>
              <a:t>An early character encoding standard</a:t>
            </a:r>
          </a:p>
          <a:p>
            <a:pPr lvl="2"/>
            <a:r>
              <a:rPr lang="en-US" dirty="0" smtClean="0"/>
              <a:t>glyph &lt;-&gt; byte mapping</a:t>
            </a:r>
          </a:p>
          <a:p>
            <a:pPr lvl="2"/>
            <a:r>
              <a:rPr lang="en-US" dirty="0" smtClean="0"/>
              <a:t>127 characters</a:t>
            </a:r>
          </a:p>
          <a:p>
            <a:pPr lvl="2"/>
            <a:r>
              <a:rPr lang="en-US" dirty="0" smtClean="0"/>
              <a:t>Forms the basis of new encoding standards</a:t>
            </a:r>
          </a:p>
          <a:p>
            <a:pPr lvl="2"/>
            <a:r>
              <a:rPr lang="en-US" u="sng" dirty="0" smtClean="0"/>
              <a:t>Unicode</a:t>
            </a:r>
            <a:r>
              <a:rPr lang="en-US" dirty="0" smtClean="0"/>
              <a:t>: more than 109,000 characters covering 93 scripts</a:t>
            </a:r>
          </a:p>
          <a:p>
            <a:pPr lvl="1">
              <a:buNone/>
            </a:pPr>
            <a:r>
              <a:rPr lang="en-US" dirty="0" smtClean="0"/>
              <a:t>Note:</a:t>
            </a:r>
          </a:p>
          <a:p>
            <a:pPr lvl="2"/>
            <a:r>
              <a:rPr lang="en-US" dirty="0" smtClean="0"/>
              <a:t>Numbers are different than the digit characters </a:t>
            </a:r>
          </a:p>
          <a:p>
            <a:pPr lvl="2"/>
            <a:r>
              <a:rPr lang="en-US" dirty="0" smtClean="0"/>
              <a:t>Includes special characters and punctuation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533400"/>
          <a:ext cx="7924798" cy="5867400"/>
        </p:xfrm>
        <a:graphic>
          <a:graphicData uri="http://schemas.openxmlformats.org/drawingml/2006/table">
            <a:tbl>
              <a:tblPr/>
              <a:tblGrid>
                <a:gridCol w="566057"/>
                <a:gridCol w="566057"/>
                <a:gridCol w="566057"/>
                <a:gridCol w="566057"/>
                <a:gridCol w="566057"/>
                <a:gridCol w="566057"/>
                <a:gridCol w="566057"/>
                <a:gridCol w="566057"/>
                <a:gridCol w="566057"/>
                <a:gridCol w="566057"/>
                <a:gridCol w="566057"/>
                <a:gridCol w="566057"/>
                <a:gridCol w="566057"/>
                <a:gridCol w="566057"/>
              </a:tblGrid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Char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Char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Char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Char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Char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Char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Char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(nul)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(dc4)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(soh)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(nak)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(stx)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(syn)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&gt;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(etx)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(etb)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(eot)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(can)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@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|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(enq)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(em)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}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(ack)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(sub)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~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(bel)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(esc)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(del)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(bs)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(fs)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(ht)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(gs)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(nl)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(rs)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(vt)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(us)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(np)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(sp)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\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(cr)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!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]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(so)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^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(si)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(dle)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`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(dc1)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(dc2)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&amp;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: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(dc3)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'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;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6804" marR="6804" marT="680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305800" cy="6629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String class methods</a:t>
            </a:r>
          </a:p>
          <a:p>
            <a:pPr lvl="3"/>
            <a:endParaRPr lang="en-US" dirty="0" smtClean="0"/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3"/>
            <a:r>
              <a:rPr lang="en-US" dirty="0" smtClean="0"/>
              <a:t>Returns the character at the specified index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anotherString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dirty="0" smtClean="0"/>
              <a:t>Compares a string to a specified object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equalsIgnoreCase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anotherString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dirty="0" smtClean="0"/>
              <a:t>S/A ignoring case (i.e. 'A' == 'a')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indexOf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dirty="0" smtClean="0"/>
              <a:t>Returns the index value of the first occurrence of a character within the input string</a:t>
            </a:r>
          </a:p>
          <a:p>
            <a:pPr lvl="2"/>
            <a:r>
              <a:rPr lang="en-US" dirty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dirty="0" smtClean="0"/>
              <a:t>Returns the number of characters in the input string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substring(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startIndex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endIndex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dirty="0" smtClean="0"/>
              <a:t>Returns a new string that is part of the input string</a:t>
            </a:r>
          </a:p>
          <a:p>
            <a:pPr lvl="2"/>
            <a:r>
              <a:rPr lang="en-US" dirty="0" err="1">
                <a:latin typeface="Courier New" pitchFamily="49" charset="0"/>
                <a:cs typeface="Courier New" pitchFamily="49" charset="0"/>
              </a:rPr>
              <a:t>toLowerCase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lvl="3"/>
            <a:r>
              <a:rPr lang="en-US" dirty="0" smtClean="0"/>
              <a:t>Converts all the characters to lower case</a:t>
            </a:r>
          </a:p>
          <a:p>
            <a:pPr lvl="2"/>
            <a:r>
              <a:rPr lang="en-US" dirty="0" err="1">
                <a:latin typeface="Courier New" pitchFamily="49" charset="0"/>
                <a:cs typeface="Courier New" pitchFamily="49" charset="0"/>
              </a:rPr>
              <a:t>toUpperCase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lvl="3"/>
            <a:r>
              <a:rPr lang="en-US" dirty="0" smtClean="0"/>
              <a:t>Converts all the characters to upper case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anotherString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3"/>
            <a:r>
              <a:rPr lang="en-US" sz="2100" dirty="0"/>
              <a:t>Concatenates String with </a:t>
            </a:r>
            <a:r>
              <a:rPr lang="en-US" sz="2100" dirty="0" err="1"/>
              <a:t>anotherString</a:t>
            </a:r>
            <a:endParaRPr lang="en-US" sz="2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Try it!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143000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 s1 =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abcdefg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s1.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(0) 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133600"/>
            <a:ext cx="6705600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String s1 = 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abcdefg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String s2 = 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abcdefg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s1.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(s2))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("They are equal");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1981200"/>
            <a:ext cx="723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4400" y="3276600"/>
            <a:ext cx="723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1066800"/>
            <a:ext cx="723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38200" y="3429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String s1 = 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abcdefg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 s1.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indexOf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('c') );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914400" y="4191000"/>
            <a:ext cx="723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38200" y="4306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String s1 = 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abcdefg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 s1.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substring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(2, 5) );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914400" y="5029200"/>
            <a:ext cx="723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38200" y="5181600"/>
            <a:ext cx="4320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 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abcdefg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".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914400" y="5715000"/>
            <a:ext cx="723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38200" y="5867400"/>
            <a:ext cx="5009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 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abcdefg".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toUpperCase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);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914400" y="6324600"/>
            <a:ext cx="723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1574</Words>
  <Application>Microsoft Office PowerPoint</Application>
  <PresentationFormat>On-screen Show (4:3)</PresentationFormat>
  <Paragraphs>562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Bristol-Myers Squibb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Russo, Mark</dc:creator>
  <cp:lastModifiedBy>dxu</cp:lastModifiedBy>
  <cp:revision>71</cp:revision>
  <dcterms:created xsi:type="dcterms:W3CDTF">2011-11-10T02:21:16Z</dcterms:created>
  <dcterms:modified xsi:type="dcterms:W3CDTF">2012-04-03T17:18:25Z</dcterms:modified>
</cp:coreProperties>
</file>