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4" r:id="rId3"/>
    <p:sldId id="270" r:id="rId4"/>
    <p:sldId id="271" r:id="rId5"/>
    <p:sldId id="272" r:id="rId6"/>
    <p:sldId id="268" r:id="rId7"/>
    <p:sldId id="269" r:id="rId8"/>
    <p:sldId id="257" r:id="rId9"/>
    <p:sldId id="260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5858" autoAdjust="0"/>
  </p:normalViewPr>
  <p:slideViewPr>
    <p:cSldViewPr>
      <p:cViewPr varScale="1">
        <p:scale>
          <a:sx n="84" d="100"/>
          <a:sy n="84" d="100"/>
        </p:scale>
        <p:origin x="-7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6B24-BC65-4826-B53D-7AAFD44FBC79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E84CD-5E50-431F-A47B-097761F5D7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0B1BBF-6AAB-47EF-9729-4A38EBA4A1C3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7F99E66-C28C-4647-8260-AF7AC937C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data from Internet</a:t>
            </a:r>
          </a:p>
          <a:p>
            <a:pPr lvl="1"/>
            <a:r>
              <a:rPr lang="en-US" dirty="0" smtClean="0"/>
              <a:t>Google Tuberculosis data</a:t>
            </a:r>
          </a:p>
          <a:p>
            <a:pPr lvl="1"/>
            <a:r>
              <a:rPr lang="en-US" dirty="0" smtClean="0"/>
              <a:t>Found data from WHO</a:t>
            </a:r>
          </a:p>
          <a:p>
            <a:r>
              <a:rPr lang="en-US" dirty="0" smtClean="0"/>
              <a:t>Study data</a:t>
            </a:r>
          </a:p>
          <a:p>
            <a:pPr lvl="1"/>
            <a:r>
              <a:rPr lang="en-US" dirty="0" smtClean="0"/>
              <a:t>Data dictionary</a:t>
            </a:r>
          </a:p>
          <a:p>
            <a:pPr lvl="1"/>
            <a:r>
              <a:rPr lang="en-US" dirty="0" smtClean="0"/>
              <a:t>Data set</a:t>
            </a:r>
          </a:p>
          <a:p>
            <a:r>
              <a:rPr lang="en-US" dirty="0" smtClean="0"/>
              <a:t>Loaded into Excel and processed</a:t>
            </a:r>
          </a:p>
          <a:p>
            <a:pPr lvl="1"/>
            <a:r>
              <a:rPr lang="en-US" dirty="0" smtClean="0"/>
              <a:t>limited to that of interest</a:t>
            </a:r>
          </a:p>
          <a:p>
            <a:pPr lvl="1"/>
            <a:r>
              <a:rPr lang="en-US" dirty="0" smtClean="0"/>
              <a:t>Sorted by year and country</a:t>
            </a:r>
          </a:p>
          <a:p>
            <a:r>
              <a:rPr lang="en-US" dirty="0" smtClean="0"/>
              <a:t>Loaded into Processing using </a:t>
            </a:r>
            <a:r>
              <a:rPr lang="en-US" dirty="0" err="1" smtClean="0"/>
              <a:t>loadStrings</a:t>
            </a:r>
            <a:endParaRPr lang="en-US" dirty="0" smtClean="0"/>
          </a:p>
          <a:p>
            <a:r>
              <a:rPr lang="en-US" dirty="0" smtClean="0"/>
              <a:t>Converted to an array of Objects</a:t>
            </a:r>
          </a:p>
          <a:p>
            <a:pPr lvl="1"/>
            <a:r>
              <a:rPr lang="en-US" dirty="0" smtClean="0"/>
              <a:t>Changed blanks to -1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99E66-C28C-4647-8260-AF7AC937CB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94A4-2F17-482D-84C0-F5E34B655A6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A0C3-2D48-4E5A-9DD9-ADC5217EF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data/Map-of-Science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data/Yong-Yeol_Ahn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data/check-ins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bbc.co.uk/news/uk-1597572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bc.co.uk/news/business-1574869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ho.int/tb/country/data/download/en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ual-literacy.org/periodic_table/periodic_table.html" TargetMode="External"/><Relationship Id="rId3" Type="http://schemas.openxmlformats.org/officeDocument/2006/relationships/hyperlink" Target="http://archive.ics.uci.edu/ml/" TargetMode="External"/><Relationship Id="rId7" Type="http://schemas.openxmlformats.org/officeDocument/2006/relationships/hyperlink" Target="http://www.readwriteweb.com/archives/where_to_find_open_data_on_the.php" TargetMode="External"/><Relationship Id="rId2" Type="http://schemas.openxmlformats.org/officeDocument/2006/relationships/hyperlink" Target="http://www.dat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ora.com/Data/Where-can-I-get-large-datasets-open-to-the-public" TargetMode="External"/><Relationship Id="rId5" Type="http://schemas.openxmlformats.org/officeDocument/2006/relationships/hyperlink" Target="http://www.reddit.com/r/datasets" TargetMode="External"/><Relationship Id="rId4" Type="http://schemas.openxmlformats.org/officeDocument/2006/relationships/hyperlink" Target="http://opendata.socrata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videos/hans-rosling-on-cnn-us-in-a-converging-world/" TargetMode="External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Fonts</a:t>
            </a:r>
          </a:p>
          <a:p>
            <a:r>
              <a:rPr lang="en-US" dirty="0" err="1" smtClean="0"/>
              <a:t>PFont.list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Returns a String array of available font names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PFont.list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);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createFont</a:t>
            </a:r>
            <a:r>
              <a:rPr lang="en-US" dirty="0" smtClean="0"/>
              <a:t>( </a:t>
            </a:r>
            <a:r>
              <a:rPr lang="en-US" i="1" dirty="0" smtClean="0"/>
              <a:t>name</a:t>
            </a:r>
            <a:r>
              <a:rPr lang="en-US" dirty="0" smtClean="0"/>
              <a:t>, </a:t>
            </a:r>
            <a:r>
              <a:rPr lang="en-US" i="1" dirty="0" smtClean="0"/>
              <a:t>size 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createFont</a:t>
            </a:r>
            <a:r>
              <a:rPr lang="en-US" dirty="0" smtClean="0"/>
              <a:t>( </a:t>
            </a:r>
            <a:r>
              <a:rPr lang="en-US" i="1" dirty="0" smtClean="0"/>
              <a:t>name</a:t>
            </a:r>
            <a:r>
              <a:rPr lang="en-US" dirty="0" smtClean="0"/>
              <a:t>, </a:t>
            </a:r>
            <a:r>
              <a:rPr lang="en-US" i="1" dirty="0" smtClean="0"/>
              <a:t>size</a:t>
            </a:r>
            <a:r>
              <a:rPr lang="en-US" dirty="0" smtClean="0"/>
              <a:t>, </a:t>
            </a:r>
            <a:r>
              <a:rPr lang="en-US" i="1" dirty="0" smtClean="0"/>
              <a:t>smooth 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Returns a </a:t>
            </a:r>
            <a:r>
              <a:rPr lang="en-US" dirty="0" err="1" smtClean="0"/>
              <a:t>PFont</a:t>
            </a:r>
            <a:r>
              <a:rPr lang="en-US" dirty="0" smtClean="0"/>
              <a:t> object to be used by Processing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textFont</a:t>
            </a:r>
            <a:r>
              <a:rPr lang="en-US" dirty="0" smtClean="0"/>
              <a:t>( </a:t>
            </a:r>
            <a:r>
              <a:rPr lang="en-US" i="1" dirty="0" smtClean="0"/>
              <a:t>font</a:t>
            </a:r>
            <a:r>
              <a:rPr lang="en-US" dirty="0" smtClean="0"/>
              <a:t> )</a:t>
            </a:r>
          </a:p>
          <a:p>
            <a:r>
              <a:rPr lang="en-US" dirty="0" err="1" smtClean="0"/>
              <a:t>textFont</a:t>
            </a:r>
            <a:r>
              <a:rPr lang="en-US" dirty="0" smtClean="0"/>
              <a:t>( </a:t>
            </a:r>
            <a:r>
              <a:rPr lang="en-US" i="1" dirty="0" smtClean="0"/>
              <a:t>font</a:t>
            </a:r>
            <a:r>
              <a:rPr lang="en-US" dirty="0" smtClean="0"/>
              <a:t>, </a:t>
            </a:r>
            <a:r>
              <a:rPr lang="en-US" i="1" dirty="0" smtClean="0"/>
              <a:t>size</a:t>
            </a:r>
            <a:r>
              <a:rPr lang="en-US" dirty="0" smtClean="0"/>
              <a:t> );</a:t>
            </a:r>
          </a:p>
          <a:p>
            <a:pPr lvl="1"/>
            <a:r>
              <a:rPr lang="en-US" dirty="0" smtClean="0"/>
              <a:t>Sets the current font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textAscent</a:t>
            </a:r>
            <a:r>
              <a:rPr lang="en-US" dirty="0" smtClean="0"/>
              <a:t>() / </a:t>
            </a:r>
            <a:r>
              <a:rPr lang="en-US" dirty="0" err="1" smtClean="0"/>
              <a:t>textDescent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Returns height of current font above / below baseline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textWidth</a:t>
            </a:r>
            <a:r>
              <a:rPr lang="en-US" dirty="0" smtClean="0"/>
              <a:t>( </a:t>
            </a:r>
            <a:r>
              <a:rPr lang="en-US" i="1" dirty="0" smtClean="0"/>
              <a:t>string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Returns the width of a string using the current font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Science</a:t>
            </a:r>
            <a:endParaRPr lang="en-US" dirty="0"/>
          </a:p>
        </p:txBody>
      </p:sp>
      <p:pic>
        <p:nvPicPr>
          <p:cNvPr id="4" name="Content Placeholder 3" descr="Map-of-Science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77" b="2107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8034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Flavors and Their Chemical Relationships </a:t>
            </a:r>
            <a:endParaRPr lang="en-US" dirty="0"/>
          </a:p>
        </p:txBody>
      </p:sp>
      <p:pic>
        <p:nvPicPr>
          <p:cNvPr id="4" name="Content Placeholder 3" descr="flavor-network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7073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Check-ins</a:t>
            </a:r>
            <a:endParaRPr lang="en-US" dirty="0"/>
          </a:p>
        </p:txBody>
      </p:sp>
      <p:pic>
        <p:nvPicPr>
          <p:cNvPr id="4" name="Content Placeholder 3" descr="foursquare-travels-625x596.pn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64" b="2116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2376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Corruption and Human Development</a:t>
            </a:r>
            <a:endParaRPr lang="en-US" dirty="0"/>
          </a:p>
        </p:txBody>
      </p:sp>
      <p:pic>
        <p:nvPicPr>
          <p:cNvPr id="4" name="Content Placeholder 3" descr="Corruption-vs-human-developmen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02" b="950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5708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death on </a:t>
            </a:r>
            <a:r>
              <a:rPr lang="en-US" smtClean="0"/>
              <a:t>every road</a:t>
            </a:r>
            <a:endParaRPr lang="en-US"/>
          </a:p>
        </p:txBody>
      </p:sp>
      <p:pic>
        <p:nvPicPr>
          <p:cNvPr id="4" name="Content Placeholder 3" descr="uk_all_crashes-625x1011.gif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001" b="3300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1422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owes how much to whom?</a:t>
            </a:r>
            <a:endParaRPr lang="en-US" dirty="0"/>
          </a:p>
        </p:txBody>
      </p:sp>
      <p:pic>
        <p:nvPicPr>
          <p:cNvPr id="4" name="Content Placeholder 3" descr="Eurozone-debt-web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870" r="-2687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1698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464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Create Font Utility</a:t>
            </a:r>
          </a:p>
          <a:p>
            <a:r>
              <a:rPr lang="en-US" dirty="0" smtClean="0"/>
              <a:t>Load created font files into a </a:t>
            </a:r>
            <a:r>
              <a:rPr lang="en-US" dirty="0" err="1" smtClean="0"/>
              <a:t>PFont</a:t>
            </a:r>
            <a:r>
              <a:rPr lang="en-US" dirty="0" smtClean="0"/>
              <a:t>  object using…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loadFont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 filename ); </a:t>
            </a:r>
            <a:endParaRPr lang="en-US" sz="4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096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WHO Tuberculosis Data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64886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http://www.who.int/tb/country/data/download/en/index.html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914400"/>
            <a:ext cx="6543675" cy="541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536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05" y="0"/>
            <a:ext cx="61789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6705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ParseFile1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String[] data;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count = 0;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 Load data from a file as array of strings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data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loadStrings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("reduced.csv");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 Continue printing data until run out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 (count &gt;=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data.length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return;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(data[count]);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count++;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029592"/>
            <a:ext cx="441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ParseFile2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String[] data;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Item[] items;</a:t>
            </a:r>
          </a:p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count = 0;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// Load data as array of strings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data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loadStrings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("reduced.csv");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// Build object array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items = new Item[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data.length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data.length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items[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] = new Item(data[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void draw()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// Continue printing data until run out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if (count &gt;=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items.length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 return;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items[count].pr();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count++;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1451550"/>
            <a:ext cx="495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class Item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String country;  // Country name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year;        // Year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pop;         // Population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inc;         // Incidences of TB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// per 100,000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Item(String line)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String[] data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line.split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(",");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country = data[0];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year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(data[1]);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pop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(data[2]);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inc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(data[3]);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void pr()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String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"In " + year + ", " + country;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+= " had population " + pop;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+= " and TB incidences per 100k of " + inc;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}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43000"/>
            <a:ext cx="79536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http://www.data.gov/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http://archive.ics.uci.edu/ml/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http://opendata.socrata.com/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http://www.reddit.com/r/datasets</a:t>
            </a:r>
            <a:endParaRPr lang="en-US" dirty="0" smtClean="0"/>
          </a:p>
          <a:p>
            <a:endParaRPr lang="en-US" dirty="0" smtClean="0">
              <a:hlinkClick r:id="rId6"/>
            </a:endParaRPr>
          </a:p>
          <a:p>
            <a:endParaRPr lang="en-US" dirty="0" smtClean="0">
              <a:hlinkClick r:id="rId6"/>
            </a:endParaRPr>
          </a:p>
          <a:p>
            <a:endParaRPr lang="en-US" dirty="0" smtClean="0">
              <a:hlinkClick r:id="rId6"/>
            </a:endParaRPr>
          </a:p>
          <a:p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http://www.quora.com/Data/Where-can-I-get-large-datasets-open-to-the-public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http://www.readwriteweb.com/archives/where_to_find_open_data_on_the.php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8"/>
              </a:rPr>
              <a:t>http://www.visual-literacy.org/periodic_table/periodic_table.html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Sources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Source Lists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Ideas for Visualizations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GapMinder</a:t>
            </a:r>
            <a:endParaRPr lang="en-US" dirty="0" smtClean="0"/>
          </a:p>
          <a:p>
            <a:pPr>
              <a:buNone/>
            </a:pPr>
            <a:r>
              <a:rPr lang="en-US" sz="1800" dirty="0" smtClean="0">
                <a:hlinkClick r:id="rId2"/>
              </a:rPr>
              <a:t>http://www.gapminder.org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http://www.gapminder.org/videos/hans-rosling-on-cnn-us-in-a-converging-world/</a:t>
            </a: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Hans </a:t>
            </a:r>
            <a:r>
              <a:rPr lang="en-US" sz="2400" dirty="0" err="1" smtClean="0"/>
              <a:t>Roesling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err="1" smtClean="0"/>
              <a:t>Karolinska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Institutet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Stockholm, Sweden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507</Words>
  <Application>Microsoft Office PowerPoint</Application>
  <PresentationFormat>On-screen Show (4:3)</PresentationFormat>
  <Paragraphs>130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Map of Science</vt:lpstr>
      <vt:lpstr>Flavors and Their Chemical Relationships </vt:lpstr>
      <vt:lpstr>Transportation Check-ins</vt:lpstr>
      <vt:lpstr>Corruption and Human Development</vt:lpstr>
      <vt:lpstr>Every death on every road</vt:lpstr>
      <vt:lpstr>Who owes how much to whom?</vt:lpstr>
    </vt:vector>
  </TitlesOfParts>
  <Company>Bristol-Myers Squibb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Russo, Mark</dc:creator>
  <cp:lastModifiedBy>dxu</cp:lastModifiedBy>
  <cp:revision>65</cp:revision>
  <dcterms:created xsi:type="dcterms:W3CDTF">2011-04-09T00:14:06Z</dcterms:created>
  <dcterms:modified xsi:type="dcterms:W3CDTF">2012-04-05T20:04:09Z</dcterms:modified>
</cp:coreProperties>
</file>