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67" r:id="rId9"/>
    <p:sldId id="268" r:id="rId10"/>
    <p:sldId id="270" r:id="rId11"/>
    <p:sldId id="277" r:id="rId12"/>
    <p:sldId id="269" r:id="rId13"/>
    <p:sldId id="271" r:id="rId14"/>
    <p:sldId id="262" r:id="rId15"/>
    <p:sldId id="284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664" autoAdjust="0"/>
  </p:normalViewPr>
  <p:slideViewPr>
    <p:cSldViewPr>
      <p:cViewPr varScale="1">
        <p:scale>
          <a:sx n="84" d="100"/>
          <a:sy n="84" d="100"/>
        </p:scale>
        <p:origin x="-7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21F98C-7014-4CED-86B0-DE8FB0600217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0E21E3-60A6-417A-A6BC-B7311029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FFF9-EF9E-4CA1-A0AB-AAB3168B14A5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C3C6-0F90-4AAE-97FC-83B72C6D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BA13-FD6C-48B4-AE77-F51881873CF4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53A6-9F55-4B47-8BF5-70B56F73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454E-3DB3-414C-B944-F2E8291D329C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4CB9-BDD0-44DB-B0D0-9AB91680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6DEB-4BC9-461D-88A7-B8761A4E0DAE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84005-374B-4607-AC80-4A288D30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ACA8F-B954-4891-9B71-C1D3A63B2CEA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27AD-FE72-44D6-9A6C-77F658242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2853-C7C3-4E3E-B8DF-74B953370EC0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B46B-6D65-4657-BDAD-8BF0C2499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5230-3259-407D-BAE8-C3E3A69C471B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709D-7DB7-4E81-906D-78CE1FDBB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5FBD-9D9A-4E17-AE4A-FAD6DDB6BEB0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D6EA-37BB-455B-A2A5-A9B67EDF5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9FFE-FD60-4EBB-BD01-A385B1285DD0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7C9F-2918-4B53-8686-2848F143C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E727-4824-4F78-B16A-BAC0ADD148D3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DDAD-1A0A-4C93-8BE2-733EEE05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3E3E-3CB5-4B98-8A62-8E548D166932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68471-70D8-4C87-A22C-5060BB222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B8608E-71CC-416A-A036-514F36ADDC1E}" type="datetimeFigureOut">
              <a:rPr lang="en-US"/>
              <a:pPr>
                <a:defRPr/>
              </a:pPr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FD7D4F-CB26-416B-9B1E-EBFEEFB83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Visualization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Example – Box Dropper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066800"/>
            <a:ext cx="5562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// Box Dropper</a:t>
            </a:r>
          </a:p>
          <a:p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boxes = new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void setup() {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size(500, 500);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background(0);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boxes.size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-1;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&gt;=0;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--)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//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boxes.get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).draw();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// Fails. Why?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Box b = (Box)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boxes.get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 // Type cast Object-&gt;Box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b.update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boxes.remove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boxes.size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 " boxes remaining");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else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b.draw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Box b = new Box(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mouseX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mouseY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boxes.add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(b);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boxes.size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 " boxes in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 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638800" y="1066800"/>
            <a:ext cx="304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// A simple Box class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Box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float x, y, v;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Box(float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x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 // x position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y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 // y position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v = 0.0; // y velocity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void draw()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fill(200);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(x, y, 20, 20);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update(){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y += v;         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v += 0.02;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return (y&gt;height);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6211669"/>
            <a:ext cx="5894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Why can we not call draw directly on item in </a:t>
            </a:r>
            <a:r>
              <a:rPr lang="en-US" dirty="0" err="1" smtClean="0"/>
              <a:t>ArrayList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Why do we loop over </a:t>
            </a:r>
            <a:r>
              <a:rPr lang="en-US" dirty="0" err="1" smtClean="0"/>
              <a:t>ArrayList</a:t>
            </a:r>
            <a:r>
              <a:rPr lang="en-US" dirty="0" smtClean="0"/>
              <a:t> backwards?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690943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Example - Fireworks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r>
              <a:rPr lang="en-US" dirty="0" smtClean="0"/>
              <a:t>Constructors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map1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map2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initialCapacity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r>
              <a:rPr lang="en-US" dirty="0" smtClean="0"/>
              <a:t>Fields</a:t>
            </a:r>
          </a:p>
          <a:p>
            <a:r>
              <a:rPr lang="en-US" dirty="0" smtClean="0"/>
              <a:t>Methods</a:t>
            </a:r>
          </a:p>
          <a:p>
            <a:pPr marL="342900" lvl="2" indent="-34290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size()				// Returns num of items held.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put(Object key, Object o)	// Puts o in map at key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remove(Object key)		// Remove Object at key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get(Object key) 		// Get Object at key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(Object key)	// True if map contains key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	// True if map contains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clear()				// Removes all items.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			// true if empty.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Example – High Score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HighScore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scores = new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Init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scores.put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("Fred", 2);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scores.put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("Wilma", 4);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scores.put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("Barney", 10);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scores.put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("Betty", 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scores.put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BamBam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", 6);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scores.put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("Pebbles", 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Draw once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drawMap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(scores);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draw() { }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1797308"/>
            <a:ext cx="5791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Draw the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to the sketch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drawMap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background(0);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textSize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Display all scores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text(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("Fred", scores), 100, 100);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text(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("Wilma", scores), 100, 150);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text(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("Barney", scores), 100, 200);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text(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("Betty", scores), 100, 250);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text(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BamBam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", scores), 100, 300);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text(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("Pebbles", scores), 100, 350);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redraw();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Build a return a String for displaying a Score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buildScore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hm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name + ":"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hm.get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(name).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r>
              <a:rPr lang="en-US" dirty="0" smtClean="0"/>
              <a:t>Any process of arranging items in sequence</a:t>
            </a:r>
          </a:p>
          <a:p>
            <a:r>
              <a:rPr lang="en-US" dirty="0" smtClean="0"/>
              <a:t>Build-in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sort()</a:t>
            </a:r>
          </a:p>
          <a:p>
            <a:pPr lvl="1"/>
            <a:r>
              <a:rPr lang="en-US" dirty="0" smtClean="0"/>
              <a:t>Works on arrays of simple types, i.e.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dirty="0" smtClean="0"/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float[] a = { 3.4, 3.6, 2, 0, 7.1 };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sort(a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String[] s = { "deer", "elephant", "bear", "aardvark", "cat" };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sort(s, 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cs typeface="Courier New" pitchFamily="49" charset="0"/>
              </a:rPr>
              <a:t>Convenient, but not very flexible</a:t>
            </a: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your own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r>
              <a:rPr lang="en-US" dirty="0" smtClean="0">
                <a:cs typeface="Courier New" pitchFamily="49" charset="0"/>
              </a:rPr>
              <a:t>Many sorting algorithms</a:t>
            </a:r>
          </a:p>
          <a:p>
            <a:r>
              <a:rPr lang="en-US" dirty="0" smtClean="0">
                <a:cs typeface="Courier New" pitchFamily="49" charset="0"/>
              </a:rPr>
              <a:t>Bubble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Looks at items </a:t>
            </a:r>
            <a:r>
              <a:rPr lang="en-US" smtClean="0">
                <a:cs typeface="Courier New" pitchFamily="49" charset="0"/>
              </a:rPr>
              <a:t>in successive pairs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Swap if in the wrong order</a:t>
            </a:r>
          </a:p>
          <a:p>
            <a:r>
              <a:rPr lang="en-US" dirty="0" smtClean="0"/>
              <a:t>Selection </a:t>
            </a:r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Scan a list top to bottom and find the value that should come first</a:t>
            </a:r>
          </a:p>
          <a:p>
            <a:pPr lvl="1"/>
            <a:r>
              <a:rPr lang="en-US" dirty="0" smtClean="0"/>
              <a:t>Swap that item with the top position</a:t>
            </a:r>
          </a:p>
          <a:p>
            <a:pPr lvl="1"/>
            <a:r>
              <a:rPr lang="en-US" dirty="0" smtClean="0"/>
              <a:t>Repeat scan starting at next lowest item in the list</a:t>
            </a:r>
          </a:p>
          <a:p>
            <a:pPr lvl="1"/>
            <a:r>
              <a:rPr lang="en-US" dirty="0" smtClean="0"/>
              <a:t>Works best when swapping is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Sorting Algorithms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6488668"/>
            <a:ext cx="371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http://www.sorting-algorithms.com/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461963"/>
            <a:ext cx="866775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Analysis/Text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 smtClean="0"/>
              <a:t>Derive high-quality information on patterns and trends in the text via statistical pattern learning 	</a:t>
            </a:r>
          </a:p>
          <a:p>
            <a:pPr lvl="1"/>
            <a:r>
              <a:rPr lang="en-US" dirty="0" smtClean="0"/>
              <a:t>Word frequency analysis</a:t>
            </a:r>
          </a:p>
          <a:p>
            <a:pPr lvl="1"/>
            <a:r>
              <a:rPr lang="en-US" dirty="0" smtClean="0"/>
              <a:t>Sentiment analysis</a:t>
            </a:r>
          </a:p>
          <a:p>
            <a:pPr lvl="1"/>
            <a:r>
              <a:rPr lang="en-US" dirty="0" smtClean="0"/>
              <a:t>Text categorization</a:t>
            </a:r>
          </a:p>
          <a:p>
            <a:pPr lvl="1"/>
            <a:r>
              <a:rPr lang="en-US" dirty="0" smtClean="0"/>
              <a:t>Text clustering </a:t>
            </a:r>
          </a:p>
          <a:p>
            <a:r>
              <a:rPr lang="en-US" dirty="0" smtClean="0"/>
              <a:t>Related fields</a:t>
            </a:r>
          </a:p>
          <a:p>
            <a:pPr lvl="1"/>
            <a:r>
              <a:rPr lang="en-US" dirty="0" smtClean="0"/>
              <a:t>Computational Linguistics</a:t>
            </a:r>
          </a:p>
          <a:p>
            <a:pPr lvl="1"/>
            <a:r>
              <a:rPr lang="en-US" dirty="0" smtClean="0"/>
              <a:t>Natural Language Processing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</a:t>
            </a:r>
            <a:endParaRPr lang="en-US" dirty="0"/>
          </a:p>
        </p:txBody>
      </p:sp>
      <p:pic>
        <p:nvPicPr>
          <p:cNvPr id="4" name="Picture 3" descr="T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693420"/>
            <a:ext cx="6141720" cy="60121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and Filter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066800"/>
            <a:ext cx="8991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raw;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delimiters = " ,.?!;:-\'\"()*![]{}|\\~`@#$%^&amp;";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fileText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words;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freqs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fileText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loadStrings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("EliotLoveSong.txt");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("Read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fileText.length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" lines.");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raw = join(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fileText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" ");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raw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raw.toLowerCase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words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splitTokens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(raw, delimiters);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("Found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" words.");   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0668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raw;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delimiters = " ,.?!;:-\'\"()*![]{}|\\~`@#$%^&amp;";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fileText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words,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freqs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fileText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loadStrings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("EliotLoveSong.txt");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("Read " +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fileText.length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+ " lines.");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raw = join(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fileText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" ");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raw =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raw.toLowerCase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words =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splitTokens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(raw, delimiters);</a:t>
            </a:r>
          </a:p>
          <a:p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("Found " + </a:t>
            </a:r>
            <a:r>
              <a:rPr lang="en-US" sz="20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+ " words."); 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freqs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makeUnique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(words);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("Found "+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uniqueWords.length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+" unique words."); 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dfre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47750"/>
            <a:ext cx="762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of storing and organizing data</a:t>
            </a:r>
          </a:p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Must know the size ahead of time</a:t>
            </a:r>
          </a:p>
          <a:p>
            <a:pPr lvl="1"/>
            <a:r>
              <a:rPr lang="en-US" dirty="0" smtClean="0"/>
              <a:t>Can not grow and shrink at will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Collection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smtClean="0"/>
              <a:t>A built-in object that stores and manages an </a:t>
            </a:r>
            <a:r>
              <a:rPr lang="en-US" i="1" dirty="0" smtClean="0"/>
              <a:t>arbitrary</a:t>
            </a:r>
            <a:r>
              <a:rPr lang="en-US" dirty="0" smtClean="0"/>
              <a:t> number of data items of any type (Objects).</a:t>
            </a:r>
          </a:p>
          <a:p>
            <a:pPr lvl="1"/>
            <a:r>
              <a:rPr lang="en-US" dirty="0" smtClean="0"/>
              <a:t>Objects in an </a:t>
            </a:r>
            <a:r>
              <a:rPr lang="en-US" dirty="0" err="1" smtClean="0"/>
              <a:t>ArrayList</a:t>
            </a:r>
            <a:r>
              <a:rPr lang="en-US" dirty="0" smtClean="0"/>
              <a:t> are accessed by </a:t>
            </a:r>
            <a:r>
              <a:rPr lang="en-US" b="1" dirty="0" smtClean="0"/>
              <a:t>index</a:t>
            </a:r>
            <a:r>
              <a:rPr lang="en-US" dirty="0" smtClean="0"/>
              <a:t> [0..size-1]</a:t>
            </a:r>
          </a:p>
          <a:p>
            <a:endParaRPr lang="en-US" dirty="0" smtClean="0"/>
          </a:p>
          <a:p>
            <a:r>
              <a:rPr lang="en-US" dirty="0" err="1" smtClean="0"/>
              <a:t>HashMap</a:t>
            </a:r>
            <a:endParaRPr lang="en-US" dirty="0" smtClean="0"/>
          </a:p>
          <a:p>
            <a:pPr lvl="1"/>
            <a:r>
              <a:rPr lang="en-US" dirty="0" smtClean="0"/>
              <a:t>A built-in object that stores and manages an </a:t>
            </a:r>
            <a:r>
              <a:rPr lang="en-US" i="1" dirty="0" smtClean="0"/>
              <a:t>arbitrary</a:t>
            </a:r>
            <a:r>
              <a:rPr lang="en-US" dirty="0" smtClean="0"/>
              <a:t> number of data items of any type (Objects).</a:t>
            </a:r>
          </a:p>
          <a:p>
            <a:pPr lvl="1"/>
            <a:r>
              <a:rPr lang="en-US" dirty="0" smtClean="0"/>
              <a:t>Objects in a </a:t>
            </a:r>
            <a:r>
              <a:rPr lang="en-US" dirty="0" err="1" smtClean="0"/>
              <a:t>HashMap</a:t>
            </a:r>
            <a:r>
              <a:rPr lang="en-US" dirty="0" smtClean="0"/>
              <a:t> are accessed by a </a:t>
            </a:r>
            <a:r>
              <a:rPr lang="en-US" b="1" dirty="0" smtClean="0"/>
              <a:t>key</a:t>
            </a:r>
            <a:r>
              <a:rPr lang="en-US" dirty="0" smtClean="0"/>
              <a:t>, which can be another Object, frequently a String.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r>
              <a:rPr lang="en-US" dirty="0" smtClean="0"/>
              <a:t>Constructors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lst1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lst2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initialSize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Fields</a:t>
            </a:r>
          </a:p>
          <a:p>
            <a:r>
              <a:rPr lang="en-US" dirty="0" smtClean="0"/>
              <a:t>Methods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size()				// Returns the num of items held.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add(Object o)			// Appends o to end.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Object o)		// Inserts o at pos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		// Removes item at pos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get(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			// Gets items at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No removal.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Object o)		// Replaces item at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with o.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clear()				// Removes all items.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			// true if empty.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                    // returns an array that contains 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// the contents of the list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</Template>
  <TotalTime>1241</TotalTime>
  <Words>945</Words>
  <Application>Microsoft Office PowerPoint</Application>
  <PresentationFormat>On-screen Show (4:3)</PresentationFormat>
  <Paragraphs>209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Review</vt:lpstr>
      <vt:lpstr>Text Analysis/Text Mining</vt:lpstr>
      <vt:lpstr>Acquire</vt:lpstr>
      <vt:lpstr>Parse and Filter</vt:lpstr>
      <vt:lpstr>Mine</vt:lpstr>
      <vt:lpstr>Slide 6</vt:lpstr>
      <vt:lpstr>Data Structures</vt:lpstr>
      <vt:lpstr>Built-in Collection Classes</vt:lpstr>
      <vt:lpstr>ArrayList</vt:lpstr>
      <vt:lpstr>ArrayList Example – Box Dropper</vt:lpstr>
      <vt:lpstr>ArrayList Example - Fireworks</vt:lpstr>
      <vt:lpstr>HashMap</vt:lpstr>
      <vt:lpstr>HashMap Example – High Score</vt:lpstr>
      <vt:lpstr>Sorting</vt:lpstr>
      <vt:lpstr>Implement your own sort</vt:lpstr>
      <vt:lpstr>Comparing Sorting Algorithms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dxu</cp:lastModifiedBy>
  <cp:revision>211</cp:revision>
  <dcterms:created xsi:type="dcterms:W3CDTF">2011-01-09T01:48:34Z</dcterms:created>
  <dcterms:modified xsi:type="dcterms:W3CDTF">2012-04-12T15:36:23Z</dcterms:modified>
</cp:coreProperties>
</file>