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sldIdLst>
    <p:sldId id="257" r:id="rId2"/>
    <p:sldId id="278" r:id="rId3"/>
    <p:sldId id="279" r:id="rId4"/>
    <p:sldId id="280" r:id="rId5"/>
    <p:sldId id="281" r:id="rId6"/>
    <p:sldId id="282" r:id="rId7"/>
    <p:sldId id="283" r:id="rId8"/>
    <p:sldId id="267" r:id="rId9"/>
    <p:sldId id="268" r:id="rId10"/>
    <p:sldId id="270" r:id="rId11"/>
    <p:sldId id="277" r:id="rId12"/>
    <p:sldId id="269" r:id="rId13"/>
    <p:sldId id="271" r:id="rId14"/>
    <p:sldId id="262" r:id="rId15"/>
    <p:sldId id="284" r:id="rId16"/>
    <p:sldId id="27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8664" autoAdjust="0"/>
  </p:normalViewPr>
  <p:slideViewPr>
    <p:cSldViewPr>
      <p:cViewPr varScale="1">
        <p:scale>
          <a:sx n="84" d="100"/>
          <a:sy n="84" d="100"/>
        </p:scale>
        <p:origin x="-78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221F98C-7014-4CED-86B0-DE8FB0600217}" type="datetimeFigureOut">
              <a:rPr lang="en-US"/>
              <a:pPr>
                <a:defRPr/>
              </a:pPr>
              <a:t>4/12/2012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20E21E3-60A6-417A-A6BC-B73110295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FFFF9-EF9E-4CA1-A0AB-AAB3168B14A5}" type="datetimeFigureOut">
              <a:rPr lang="en-US"/>
              <a:pPr>
                <a:defRPr/>
              </a:pPr>
              <a:t>4/12/2012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1C3C6-0F90-4AAE-97FC-83B72C6D8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5BA13-FD6C-48B4-AE77-F51881873CF4}" type="datetimeFigureOut">
              <a:rPr lang="en-US"/>
              <a:pPr>
                <a:defRPr/>
              </a:pPr>
              <a:t>4/12/2012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253A6-9F55-4B47-8BF5-70B56F736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2454E-3DB3-414C-B944-F2E8291D329C}" type="datetimeFigureOut">
              <a:rPr lang="en-US"/>
              <a:pPr>
                <a:defRPr/>
              </a:pPr>
              <a:t>4/12/2012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44CB9-BDD0-44DB-B0D0-9AB916809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56DEB-4BC9-461D-88A7-B8761A4E0DAE}" type="datetimeFigureOut">
              <a:rPr lang="en-US"/>
              <a:pPr>
                <a:defRPr/>
              </a:pPr>
              <a:t>4/12/2012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84005-374B-4607-AC80-4A288D30F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ACA8F-B954-4891-9B71-C1D3A63B2CEA}" type="datetimeFigureOut">
              <a:rPr lang="en-US"/>
              <a:pPr>
                <a:defRPr/>
              </a:pPr>
              <a:t>4/12/2012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B27AD-FE72-44D6-9A6C-77F658242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42853-C7C3-4E3E-B8DF-74B953370EC0}" type="datetimeFigureOut">
              <a:rPr lang="en-US"/>
              <a:pPr>
                <a:defRPr/>
              </a:pPr>
              <a:t>4/12/2012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2B46B-6D65-4657-BDAD-8BF0C2499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25230-3259-407D-BAE8-C3E3A69C471B}" type="datetimeFigureOut">
              <a:rPr lang="en-US"/>
              <a:pPr>
                <a:defRPr/>
              </a:pPr>
              <a:t>4/12/2012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3709D-7DB7-4E81-906D-78CE1FDBB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95FBD-9D9A-4E17-AE4A-FAD6DDB6BEB0}" type="datetimeFigureOut">
              <a:rPr lang="en-US"/>
              <a:pPr>
                <a:defRPr/>
              </a:pPr>
              <a:t>4/12/2012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2D6EA-37BB-455B-A2A5-A9B67EDF5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9FFE-FD60-4EBB-BD01-A385B1285DD0}" type="datetimeFigureOut">
              <a:rPr lang="en-US"/>
              <a:pPr>
                <a:defRPr/>
              </a:pPr>
              <a:t>4/12/2012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A7C9F-2918-4B53-8686-2848F143C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2E727-4824-4F78-B16A-BAC0ADD148D3}" type="datetimeFigureOut">
              <a:rPr lang="en-US"/>
              <a:pPr>
                <a:defRPr/>
              </a:pPr>
              <a:t>4/12/2012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9DDAD-1A0A-4C93-8BE2-733EEE051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03E3E-3CB5-4B98-8A62-8E548D166932}" type="datetimeFigureOut">
              <a:rPr lang="en-US"/>
              <a:pPr>
                <a:defRPr/>
              </a:pPr>
              <a:t>4/12/2012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68471-70D8-4C87-A22C-5060BB222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90600"/>
            <a:ext cx="8229600" cy="513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B8608E-71CC-416A-A036-514F36ADDC1E}" type="datetimeFigureOut">
              <a:rPr lang="en-US"/>
              <a:pPr>
                <a:defRPr/>
              </a:pPr>
              <a:t>4/12/2012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FD7D4F-CB26-416B-9B1E-EBFEEFB83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Review</a:t>
            </a:r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Data Visualization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r>
              <a:rPr lang="en-US" dirty="0" smtClean="0"/>
              <a:t> Example – Box Dropper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1066800"/>
            <a:ext cx="5562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// Box Dropper</a:t>
            </a:r>
          </a:p>
          <a:p>
            <a:r>
              <a:rPr lang="en-US" sz="12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boxes = new </a:t>
            </a:r>
            <a:r>
              <a:rPr lang="en-US" sz="12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void setup() {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size(500, 500);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void draw() 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background(0);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2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boxes.size</a:t>
            </a:r>
            <a:r>
              <a:rPr lang="en-US" sz="1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-1;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&gt;=0;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--) {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//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boxes.get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).draw();     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// Fails. Why?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Box b = (Box)</a:t>
            </a:r>
            <a:r>
              <a:rPr lang="en-US" sz="12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boxes.get</a:t>
            </a:r>
            <a:r>
              <a:rPr lang="en-US" sz="1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;  // Type cast Object-&gt;Box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if(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b.update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boxes.remove</a:t>
            </a:r>
            <a:r>
              <a:rPr lang="en-US" sz="1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200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boxes.size</a:t>
            </a:r>
            <a:r>
              <a:rPr lang="en-US" sz="1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+ " boxes remaining");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else 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b.draw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mousePressed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Box b = new Box(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mouseX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mouseY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);  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boxes.add</a:t>
            </a:r>
            <a:r>
              <a:rPr lang="en-US" sz="1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(b);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2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boxes.size</a:t>
            </a:r>
            <a:r>
              <a:rPr lang="en-US" sz="1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+ " boxes in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 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5638800" y="1066800"/>
            <a:ext cx="3048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// A simple Box class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Box 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float x, y, v;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Box(float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tx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, float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ty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x =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tx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;  // x position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y =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ty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;  // y position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v = 0.0; // y velocity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void draw() 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fill(200);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rect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(x, y, 20, 20);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update(){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y += v;           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v += 0.02;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return (y&gt;height);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28800" y="6211669"/>
            <a:ext cx="5894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Why can we not call draw directly on item in </a:t>
            </a:r>
            <a:r>
              <a:rPr lang="en-US" dirty="0" err="1" smtClean="0"/>
              <a:t>ArrayList</a:t>
            </a:r>
            <a:r>
              <a:rPr lang="en-US" dirty="0" smtClean="0"/>
              <a:t>?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Why do we loop over </a:t>
            </a:r>
            <a:r>
              <a:rPr lang="en-US" dirty="0" err="1" smtClean="0"/>
              <a:t>ArrayList</a:t>
            </a:r>
            <a:r>
              <a:rPr lang="en-US" dirty="0" smtClean="0"/>
              <a:t> backwards?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990600"/>
            <a:ext cx="6909435" cy="535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r>
              <a:rPr lang="en-US" dirty="0" smtClean="0"/>
              <a:t> Example - Fireworks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135563"/>
          </a:xfrm>
        </p:spPr>
        <p:txBody>
          <a:bodyPr/>
          <a:lstStyle/>
          <a:p>
            <a:r>
              <a:rPr lang="en-US" dirty="0" smtClean="0"/>
              <a:t>Constructors</a:t>
            </a:r>
          </a:p>
          <a:p>
            <a:pPr lvl="2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map1 = new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2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map2 = new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 err="1" smtClean="0">
                <a:latin typeface="Courier New" pitchFamily="49" charset="0"/>
                <a:cs typeface="Courier New" pitchFamily="49" charset="0"/>
              </a:rPr>
              <a:t>initialCapacity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dirty="0" smtClean="0"/>
          </a:p>
          <a:p>
            <a:r>
              <a:rPr lang="en-US" dirty="0" smtClean="0"/>
              <a:t>Fields</a:t>
            </a:r>
          </a:p>
          <a:p>
            <a:r>
              <a:rPr lang="en-US" dirty="0" smtClean="0"/>
              <a:t>Methods</a:t>
            </a:r>
          </a:p>
          <a:p>
            <a:pPr marL="342900" lvl="2" indent="-34290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size()				// Returns num of items held.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put(Object key, Object o)	// Puts o in map at key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remove(Object key)		// Remove Object at key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get(Object key) 		// Get Object at key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containsKey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(Object key)	// True if map contains key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containsValue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	// True if map contains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val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clear()				// Removes all items.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			// true if empty.</a:t>
            </a:r>
          </a:p>
          <a:p>
            <a:pPr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HashMap</a:t>
            </a:r>
            <a:r>
              <a:rPr lang="en-US" dirty="0" smtClean="0"/>
              <a:t> Example – High Score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HighScore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scores = new 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size(500, 500);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// Init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HashMap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scores.put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("Fred", 2);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scores.put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("Wilma", 4);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scores.put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("Barney", 10);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scores.put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("Betty", 5);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scores.put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BamBam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", 6);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scores.put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("Pebbles", 5);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// Draw once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noLoop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drawMap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(scores);</a:t>
            </a:r>
          </a:p>
          <a:p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draw() { }</a:t>
            </a:r>
          </a:p>
        </p:txBody>
      </p:sp>
      <p:sp>
        <p:nvSpPr>
          <p:cNvPr id="5" name="Rectangle 4"/>
          <p:cNvSpPr/>
          <p:nvPr/>
        </p:nvSpPr>
        <p:spPr>
          <a:xfrm>
            <a:off x="3352800" y="1797308"/>
            <a:ext cx="5791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// Draw the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to the sketch</a:t>
            </a:r>
          </a:p>
          <a:p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drawMap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hm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background(0);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fill(255);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textSize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(20);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// Display all scores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text(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buildScore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("Fred", scores), 100, 100);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text(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buildScore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("Wilma", scores), 100, 150);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text(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buildScore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("Barney", scores), 100, 200);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text(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buildScore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("Betty", scores), 100, 250);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text(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buildScore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BamBam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", scores), 100, 300);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text(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buildScore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("Pebbles", scores), 100, 350);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redraw();</a:t>
            </a:r>
          </a:p>
          <a:p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// Build a return a String for displaying a Score</a:t>
            </a:r>
          </a:p>
          <a:p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buildScore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name, 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hm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String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msg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name + ":" +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hm.get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(name).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msg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135563"/>
          </a:xfrm>
        </p:spPr>
        <p:txBody>
          <a:bodyPr/>
          <a:lstStyle/>
          <a:p>
            <a:r>
              <a:rPr lang="en-US" dirty="0" smtClean="0"/>
              <a:t>Any process of arranging items in sequence</a:t>
            </a:r>
          </a:p>
          <a:p>
            <a:r>
              <a:rPr lang="en-US" dirty="0" smtClean="0"/>
              <a:t>Build-in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sort()</a:t>
            </a:r>
          </a:p>
          <a:p>
            <a:pPr lvl="1"/>
            <a:r>
              <a:rPr lang="en-US" dirty="0" smtClean="0"/>
              <a:t>Works on arrays of simple types, i.e.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</a:t>
            </a:r>
            <a:endParaRPr lang="en-US" dirty="0" smtClean="0"/>
          </a:p>
          <a:p>
            <a:pPr lvl="1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float[] a = { 3.4, 3.6, 2, 0, 7.1 }; 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 sort(a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String[] s = { "deer", "elephant", "bear", "aardvark", "cat" }; 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 sort(s, 3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 smtClean="0">
                <a:cs typeface="Courier New" pitchFamily="49" charset="0"/>
              </a:rPr>
              <a:t>Convenient, but not very flexible</a:t>
            </a:r>
            <a:endParaRPr lang="en-US" dirty="0" smtClean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 your own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135563"/>
          </a:xfrm>
        </p:spPr>
        <p:txBody>
          <a:bodyPr/>
          <a:lstStyle/>
          <a:p>
            <a:r>
              <a:rPr lang="en-US" dirty="0" smtClean="0">
                <a:cs typeface="Courier New" pitchFamily="49" charset="0"/>
              </a:rPr>
              <a:t>Many sorting algorithms</a:t>
            </a:r>
          </a:p>
          <a:p>
            <a:r>
              <a:rPr lang="en-US" dirty="0" smtClean="0">
                <a:cs typeface="Courier New" pitchFamily="49" charset="0"/>
              </a:rPr>
              <a:t>Bubble Sort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Looks at items </a:t>
            </a:r>
            <a:r>
              <a:rPr lang="en-US" smtClean="0">
                <a:cs typeface="Courier New" pitchFamily="49" charset="0"/>
              </a:rPr>
              <a:t>in successive pairs</a:t>
            </a:r>
            <a:endParaRPr lang="en-US" dirty="0" smtClean="0">
              <a:cs typeface="Courier New" pitchFamily="49" charset="0"/>
            </a:endParaRPr>
          </a:p>
          <a:p>
            <a:pPr lvl="1"/>
            <a:r>
              <a:rPr lang="en-US" dirty="0" smtClean="0">
                <a:cs typeface="Courier New" pitchFamily="49" charset="0"/>
              </a:rPr>
              <a:t>Swap if in the wrong order</a:t>
            </a:r>
          </a:p>
          <a:p>
            <a:r>
              <a:rPr lang="en-US" dirty="0" smtClean="0"/>
              <a:t>Selection </a:t>
            </a:r>
            <a:r>
              <a:rPr lang="en-US" dirty="0" smtClean="0"/>
              <a:t>Sort</a:t>
            </a:r>
          </a:p>
          <a:p>
            <a:pPr lvl="1"/>
            <a:r>
              <a:rPr lang="en-US" dirty="0" smtClean="0"/>
              <a:t>Scan a list top to bottom and find the value that should come first</a:t>
            </a:r>
          </a:p>
          <a:p>
            <a:pPr lvl="1"/>
            <a:r>
              <a:rPr lang="en-US" dirty="0" smtClean="0"/>
              <a:t>Swap that item with the top position</a:t>
            </a:r>
          </a:p>
          <a:p>
            <a:pPr lvl="1"/>
            <a:r>
              <a:rPr lang="en-US" dirty="0" smtClean="0"/>
              <a:t>Repeat scan starting at next lowest item in the list</a:t>
            </a:r>
          </a:p>
          <a:p>
            <a:pPr lvl="1"/>
            <a:r>
              <a:rPr lang="en-US" dirty="0" smtClean="0"/>
              <a:t>Works best when swapping is expensive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Sorting Algorithms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67000" y="6488668"/>
            <a:ext cx="3711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http://www.sorting-algorithms.com/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5" y="461963"/>
            <a:ext cx="8667750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Analysis/Text Mining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/>
          <a:lstStyle/>
          <a:p>
            <a:r>
              <a:rPr lang="en-US" dirty="0" smtClean="0"/>
              <a:t>Derive high-quality information on patterns and trends in the text via statistical pattern learning 	</a:t>
            </a:r>
          </a:p>
          <a:p>
            <a:pPr lvl="1"/>
            <a:r>
              <a:rPr lang="en-US" dirty="0" smtClean="0"/>
              <a:t>Word frequency analysis</a:t>
            </a:r>
          </a:p>
          <a:p>
            <a:pPr lvl="1"/>
            <a:r>
              <a:rPr lang="en-US" dirty="0" smtClean="0"/>
              <a:t>Sentiment analysis</a:t>
            </a:r>
          </a:p>
          <a:p>
            <a:pPr lvl="1"/>
            <a:r>
              <a:rPr lang="en-US" dirty="0" smtClean="0"/>
              <a:t>Text categorization</a:t>
            </a:r>
          </a:p>
          <a:p>
            <a:pPr lvl="1"/>
            <a:r>
              <a:rPr lang="en-US" dirty="0" smtClean="0"/>
              <a:t>Text clustering </a:t>
            </a:r>
          </a:p>
          <a:p>
            <a:r>
              <a:rPr lang="en-US" dirty="0" smtClean="0"/>
              <a:t>Related fields</a:t>
            </a:r>
          </a:p>
          <a:p>
            <a:pPr lvl="1"/>
            <a:r>
              <a:rPr lang="en-US" dirty="0" smtClean="0"/>
              <a:t>Computational Linguistics</a:t>
            </a:r>
          </a:p>
          <a:p>
            <a:pPr lvl="1"/>
            <a:r>
              <a:rPr lang="en-US" dirty="0" smtClean="0"/>
              <a:t>Natural Language Processing</a:t>
            </a:r>
          </a:p>
          <a:p>
            <a:pPr lvl="1"/>
            <a:r>
              <a:rPr lang="en-US" dirty="0" smtClean="0"/>
              <a:t>Information Retrieval</a:t>
            </a:r>
          </a:p>
          <a:p>
            <a:pPr lvl="1"/>
            <a:r>
              <a:rPr lang="en-US" dirty="0" smtClean="0"/>
              <a:t>Machine Learning</a:t>
            </a:r>
          </a:p>
          <a:p>
            <a:pPr lvl="1"/>
            <a:r>
              <a:rPr lang="en-US" dirty="0" smtClean="0"/>
              <a:t>Artificial Intelligence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Acquire</a:t>
            </a:r>
            <a:endParaRPr lang="en-US" dirty="0"/>
          </a:p>
        </p:txBody>
      </p:sp>
      <p:pic>
        <p:nvPicPr>
          <p:cNvPr id="4" name="Picture 3" descr="TS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199" y="693420"/>
            <a:ext cx="6141720" cy="60121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Parse and Filter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200" y="1066800"/>
            <a:ext cx="8991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String raw;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String delimiters = " ,.?!;:-\'\"()*![]{}|\\~`@#$%^&amp;";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String[]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fileText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words;</a:t>
            </a:r>
          </a:p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freqs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fileText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loadStrings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("EliotLoveSong.txt");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("Read " +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fileText.length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" lines.");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raw = join(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fileText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" ");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raw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raw.toLowerCase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words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splitTokens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(raw, delimiters);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("Found " +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words.length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" words.");    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200" y="1066800"/>
            <a:ext cx="8991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 raw;</a:t>
            </a:r>
          </a:p>
          <a:p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 delimiters = " ,.?!;:-\'\"()*![]{}|\\~`@#$%^&amp;";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String[] </a:t>
            </a:r>
            <a:r>
              <a:rPr lang="en-US" sz="2000" b="1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fileText</a:t>
            </a: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, words,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uniqueWords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freqs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sz="12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fileText</a:t>
            </a: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loadStrings</a:t>
            </a: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("EliotLoveSong.txt");</a:t>
            </a:r>
          </a:p>
          <a:p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("Read " + </a:t>
            </a:r>
            <a:r>
              <a:rPr lang="en-US" sz="2000" b="1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fileText.length</a:t>
            </a: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+ " lines.");</a:t>
            </a:r>
          </a:p>
          <a:p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raw = join(</a:t>
            </a:r>
            <a:r>
              <a:rPr lang="en-US" sz="2000" b="1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fileText</a:t>
            </a: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, " ");</a:t>
            </a:r>
          </a:p>
          <a:p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raw = </a:t>
            </a:r>
            <a:r>
              <a:rPr lang="en-US" sz="2000" b="1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raw.toLowerCase</a:t>
            </a: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words = </a:t>
            </a:r>
            <a:r>
              <a:rPr lang="en-US" sz="2000" b="1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splitTokens</a:t>
            </a: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(raw, delimiters);</a:t>
            </a:r>
          </a:p>
          <a:p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("Found " + </a:t>
            </a:r>
            <a:r>
              <a:rPr lang="en-US" sz="2000" b="1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words.length</a:t>
            </a: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+ " words."); </a:t>
            </a:r>
          </a:p>
          <a:p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freqs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makeUnique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(words);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("Found "+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uniqueWords.length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+" unique words.");  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ordfre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047750"/>
            <a:ext cx="7620000" cy="4762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Ways of storing and organizing data</a:t>
            </a:r>
          </a:p>
          <a:p>
            <a:r>
              <a:rPr lang="en-US" dirty="0" smtClean="0"/>
              <a:t>Arrays</a:t>
            </a:r>
          </a:p>
          <a:p>
            <a:pPr lvl="1"/>
            <a:r>
              <a:rPr lang="en-US" dirty="0" smtClean="0"/>
              <a:t>Must know the size ahead of time</a:t>
            </a:r>
          </a:p>
          <a:p>
            <a:pPr lvl="1"/>
            <a:r>
              <a:rPr lang="en-US" dirty="0" smtClean="0"/>
              <a:t>Can not grow and shrink at will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Built-in Collection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endParaRPr lang="en-US" dirty="0" smtClean="0"/>
          </a:p>
          <a:p>
            <a:pPr lvl="1"/>
            <a:r>
              <a:rPr lang="en-US" dirty="0" smtClean="0"/>
              <a:t>A built-in object that stores and manages an </a:t>
            </a:r>
            <a:r>
              <a:rPr lang="en-US" i="1" dirty="0" smtClean="0"/>
              <a:t>arbitrary</a:t>
            </a:r>
            <a:r>
              <a:rPr lang="en-US" dirty="0" smtClean="0"/>
              <a:t> number of data items of any type (Objects).</a:t>
            </a:r>
          </a:p>
          <a:p>
            <a:pPr lvl="1"/>
            <a:r>
              <a:rPr lang="en-US" dirty="0" smtClean="0"/>
              <a:t>Objects in an </a:t>
            </a:r>
            <a:r>
              <a:rPr lang="en-US" dirty="0" err="1" smtClean="0"/>
              <a:t>ArrayList</a:t>
            </a:r>
            <a:r>
              <a:rPr lang="en-US" dirty="0" smtClean="0"/>
              <a:t> are accessed by </a:t>
            </a:r>
            <a:r>
              <a:rPr lang="en-US" b="1" dirty="0" smtClean="0"/>
              <a:t>index</a:t>
            </a:r>
            <a:r>
              <a:rPr lang="en-US" dirty="0" smtClean="0"/>
              <a:t> [0..size-1]</a:t>
            </a:r>
          </a:p>
          <a:p>
            <a:endParaRPr lang="en-US" dirty="0" smtClean="0"/>
          </a:p>
          <a:p>
            <a:r>
              <a:rPr lang="en-US" dirty="0" err="1" smtClean="0"/>
              <a:t>HashMap</a:t>
            </a:r>
            <a:endParaRPr lang="en-US" dirty="0" smtClean="0"/>
          </a:p>
          <a:p>
            <a:pPr lvl="1"/>
            <a:r>
              <a:rPr lang="en-US" dirty="0" smtClean="0"/>
              <a:t>A built-in object that stores and manages an </a:t>
            </a:r>
            <a:r>
              <a:rPr lang="en-US" i="1" dirty="0" smtClean="0"/>
              <a:t>arbitrary</a:t>
            </a:r>
            <a:r>
              <a:rPr lang="en-US" dirty="0" smtClean="0"/>
              <a:t> number of data items of any type (Objects).</a:t>
            </a:r>
          </a:p>
          <a:p>
            <a:pPr lvl="1"/>
            <a:r>
              <a:rPr lang="en-US" dirty="0" smtClean="0"/>
              <a:t>Objects in a </a:t>
            </a:r>
            <a:r>
              <a:rPr lang="en-US" dirty="0" err="1" smtClean="0"/>
              <a:t>HashMap</a:t>
            </a:r>
            <a:r>
              <a:rPr lang="en-US" dirty="0" smtClean="0"/>
              <a:t> are accessed by a </a:t>
            </a:r>
            <a:r>
              <a:rPr lang="en-US" b="1" dirty="0" smtClean="0"/>
              <a:t>key</a:t>
            </a:r>
            <a:r>
              <a:rPr lang="en-US" dirty="0" smtClean="0"/>
              <a:t>, which can be another Object, frequently a String.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135563"/>
          </a:xfrm>
        </p:spPr>
        <p:txBody>
          <a:bodyPr/>
          <a:lstStyle/>
          <a:p>
            <a:r>
              <a:rPr lang="en-US" dirty="0" smtClean="0"/>
              <a:t>Constructors</a:t>
            </a:r>
          </a:p>
          <a:p>
            <a:pPr lvl="2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lst1 = new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2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lst2 = new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 err="1" smtClean="0">
                <a:latin typeface="Courier New" pitchFamily="49" charset="0"/>
                <a:cs typeface="Courier New" pitchFamily="49" charset="0"/>
              </a:rPr>
              <a:t>initialSize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 smtClean="0"/>
              <a:t>Fields</a:t>
            </a:r>
          </a:p>
          <a:p>
            <a:r>
              <a:rPr lang="en-US" dirty="0" smtClean="0"/>
              <a:t>Methods</a:t>
            </a:r>
          </a:p>
          <a:p>
            <a:pPr lvl="2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size()				// Returns the num of items held.</a:t>
            </a:r>
          </a:p>
          <a:p>
            <a:pPr lvl="2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add(Object o)			// Appends o to end.</a:t>
            </a:r>
          </a:p>
          <a:p>
            <a:pPr lvl="2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Object o)		// Inserts o at pos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lvl="2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		// Removes item at pos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lvl="2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get(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			// Gets items at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. No removal.</a:t>
            </a:r>
          </a:p>
          <a:p>
            <a:pPr lvl="2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Object o)		// Replaces item at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with o.</a:t>
            </a:r>
          </a:p>
          <a:p>
            <a:pPr lvl="2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clear()				// Removes all items.</a:t>
            </a:r>
          </a:p>
          <a:p>
            <a:pPr lvl="2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			// true if empty.</a:t>
            </a:r>
          </a:p>
          <a:p>
            <a:pPr lvl="2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toArray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                     // returns an array that contains </a:t>
            </a:r>
          </a:p>
          <a:p>
            <a:pPr lvl="2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                  // the contents of the list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lvl="2">
              <a:buNone/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1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03</Template>
  <TotalTime>1241</TotalTime>
  <Words>945</Words>
  <Application>Microsoft Office PowerPoint</Application>
  <PresentationFormat>On-screen Show (4:3)</PresentationFormat>
  <Paragraphs>209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1_Office Theme</vt:lpstr>
      <vt:lpstr>Review</vt:lpstr>
      <vt:lpstr>Text Analysis/Text Mining</vt:lpstr>
      <vt:lpstr>Acquire</vt:lpstr>
      <vt:lpstr>Parse and Filter</vt:lpstr>
      <vt:lpstr>Mine</vt:lpstr>
      <vt:lpstr>Slide 6</vt:lpstr>
      <vt:lpstr>Data Structures</vt:lpstr>
      <vt:lpstr>Built-in Collection Classes</vt:lpstr>
      <vt:lpstr>ArrayList</vt:lpstr>
      <vt:lpstr>ArrayList Example – Box Dropper</vt:lpstr>
      <vt:lpstr>ArrayList Example - Fireworks</vt:lpstr>
      <vt:lpstr>HashMap</vt:lpstr>
      <vt:lpstr>HashMap Example – High Score</vt:lpstr>
      <vt:lpstr>Sorting</vt:lpstr>
      <vt:lpstr>Implement your own sort</vt:lpstr>
      <vt:lpstr>Comparing Sorting Algorithms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dxu</cp:lastModifiedBy>
  <cp:revision>211</cp:revision>
  <dcterms:created xsi:type="dcterms:W3CDTF">2011-01-09T01:48:34Z</dcterms:created>
  <dcterms:modified xsi:type="dcterms:W3CDTF">2012-04-12T15:36:23Z</dcterms:modified>
</cp:coreProperties>
</file>