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3" r:id="rId3"/>
    <p:sldId id="328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326" r:id="rId14"/>
    <p:sldId id="327" r:id="rId15"/>
    <p:sldId id="325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9" r:id="rId37"/>
    <p:sldId id="322" r:id="rId38"/>
    <p:sldId id="32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544C2-B813-41A4-903F-B8AA01EA8263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C256-D564-436B-B9E0-E68D98937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flong.com/projects/dumpster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Great Video Game Crash of 1983</a:t>
            </a:r>
            <a:endParaRPr lang="en-US" dirty="0"/>
          </a:p>
        </p:txBody>
      </p:sp>
      <p:pic>
        <p:nvPicPr>
          <p:cNvPr id="7" name="Picture 6" descr="2.US_BLS_STEM_Percentages-20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67" y="1828800"/>
            <a:ext cx="7196666" cy="431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24200" y="1613892"/>
            <a:ext cx="5562600" cy="1066800"/>
          </a:xfrm>
          <a:prstGeom prst="rect">
            <a:avLst/>
          </a:prstGeom>
          <a:solidFill>
            <a:srgbClr val="FA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382000" cy="144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Using Objects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2800" y="242292"/>
            <a:ext cx="5791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Tree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new Tree("maple", 30.3);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draw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myMaple.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draw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class Tree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String name;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float height;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Tree( 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float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theight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name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height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theight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fill( 0, 255, 0 );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( 10, 10, 50, 300 );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24200" y="1613892"/>
            <a:ext cx="5562600" cy="1066800"/>
          </a:xfrm>
          <a:prstGeom prst="rect">
            <a:avLst/>
          </a:prstGeom>
          <a:solidFill>
            <a:srgbClr val="FA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382000" cy="144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Using Objects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352800" y="242292"/>
            <a:ext cx="5791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Tree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new Tree("maple", 30.3);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draw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Tree.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draw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class Tree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String name;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float height;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Tree( 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float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theight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name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height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theight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void draw()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fill( 0, 255, 0 );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rect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( 10, 10, 50, 300 );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676400"/>
            <a:ext cx="243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is wrong with this?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/>
              <a:t>Inheritance</a:t>
            </a:r>
          </a:p>
          <a:p>
            <a:r>
              <a:rPr lang="en-US" u="sng" dirty="0"/>
              <a:t>Superclass</a:t>
            </a:r>
            <a:r>
              <a:rPr lang="en-US" b="1" dirty="0"/>
              <a:t> </a:t>
            </a:r>
            <a:r>
              <a:rPr lang="en-US" dirty="0"/>
              <a:t>(base class) – higher in the hierarchy</a:t>
            </a:r>
          </a:p>
          <a:p>
            <a:r>
              <a:rPr lang="en-US" u="sng" dirty="0"/>
              <a:t>Subclass</a:t>
            </a:r>
            <a:r>
              <a:rPr lang="en-US" dirty="0"/>
              <a:t> (child class) – lower in the hierarchy</a:t>
            </a:r>
          </a:p>
          <a:p>
            <a:r>
              <a:rPr lang="en-US" dirty="0"/>
              <a:t>A subclass is </a:t>
            </a:r>
            <a:r>
              <a:rPr lang="en-US" u="sng" dirty="0"/>
              <a:t>derived from</a:t>
            </a:r>
            <a:r>
              <a:rPr lang="en-US" b="1" dirty="0"/>
              <a:t> </a:t>
            </a:r>
            <a:r>
              <a:rPr lang="en-US" dirty="0"/>
              <a:t>from a superclass</a:t>
            </a:r>
          </a:p>
          <a:p>
            <a:r>
              <a:rPr lang="en-US" dirty="0"/>
              <a:t>Subclasses </a:t>
            </a:r>
            <a:r>
              <a:rPr lang="en-US" u="sng" dirty="0"/>
              <a:t>inherit</a:t>
            </a:r>
            <a:r>
              <a:rPr lang="en-US" dirty="0"/>
              <a:t> </a:t>
            </a:r>
            <a:r>
              <a:rPr lang="en-US" dirty="0" smtClean="0"/>
              <a:t>all the </a:t>
            </a:r>
            <a:r>
              <a:rPr lang="en-US" u="sng" dirty="0"/>
              <a:t>fields</a:t>
            </a:r>
            <a:r>
              <a:rPr lang="en-US" dirty="0"/>
              <a:t> and </a:t>
            </a:r>
            <a:r>
              <a:rPr lang="en-US" u="sng" dirty="0"/>
              <a:t>methods</a:t>
            </a:r>
            <a:r>
              <a:rPr lang="en-US" dirty="0"/>
              <a:t> of their </a:t>
            </a:r>
            <a:r>
              <a:rPr lang="en-US" dirty="0" smtClean="0"/>
              <a:t>superclass</a:t>
            </a:r>
            <a:endParaRPr lang="en-US" dirty="0"/>
          </a:p>
          <a:p>
            <a:r>
              <a:rPr lang="en-US" dirty="0" smtClean="0"/>
              <a:t>Subclasses </a:t>
            </a:r>
            <a:r>
              <a:rPr lang="en-US" dirty="0"/>
              <a:t>can </a:t>
            </a:r>
            <a:r>
              <a:rPr lang="en-US" u="sng" dirty="0"/>
              <a:t>override</a:t>
            </a:r>
            <a:r>
              <a:rPr lang="en-US" dirty="0"/>
              <a:t> a superclass method by redefining it.</a:t>
            </a:r>
          </a:p>
          <a:p>
            <a:pPr lvl="1"/>
            <a:r>
              <a:rPr lang="en-US" dirty="0"/>
              <a:t>They can replace anything by redefining locally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4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class Person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String 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age;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Person(String 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age)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this.name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this.age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age;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(name +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is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+ age +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years old.");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void stats() {}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318570"/>
            <a:ext cx="8763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lass Student 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Person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year; float GPA;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Student(String name,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year, float GPA)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(name, 18);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year;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this.GPA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GPA;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void stats()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(name +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 will graduate in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+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year);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625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28600"/>
            <a:ext cx="8991600" cy="6494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class Employee extends Person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float salary; String position;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current;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Employee(String 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age)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super(name, age);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void hire(String position, float salary)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this.salary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salary;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current = true;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void fire()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current = false;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void stats()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if (current)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(name + " works as " + position + " making " + salary); 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else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(name + " is not working for us.");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3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Arrays - Creating</a:t>
            </a:r>
          </a:p>
          <a:p>
            <a:r>
              <a:rPr lang="en-US" dirty="0" smtClean="0"/>
              <a:t>A </a:t>
            </a:r>
            <a:r>
              <a:rPr lang="en-US" u="sng" dirty="0" smtClean="0"/>
              <a:t>structure</a:t>
            </a:r>
            <a:r>
              <a:rPr lang="en-US" dirty="0" smtClean="0"/>
              <a:t> that can hold multiple items of a common data type</a:t>
            </a:r>
          </a:p>
          <a:p>
            <a:r>
              <a:rPr lang="en-US" dirty="0" smtClean="0"/>
              <a:t>Arrays can hold </a:t>
            </a:r>
            <a:r>
              <a:rPr lang="en-US" u="sng" dirty="0" smtClean="0"/>
              <a:t>any data type</a:t>
            </a:r>
            <a:r>
              <a:rPr lang="en-US" dirty="0" smtClean="0"/>
              <a:t>, including objects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data type</a:t>
            </a:r>
            <a:r>
              <a:rPr lang="en-US" dirty="0" smtClean="0"/>
              <a:t> to be held by an array must be declared as </a:t>
            </a:r>
            <a:r>
              <a:rPr lang="en-US" u="sng" dirty="0" smtClean="0"/>
              <a:t>part of the array declaration</a:t>
            </a:r>
            <a:endParaRPr lang="en-US" dirty="0" smtClean="0"/>
          </a:p>
          <a:p>
            <a:r>
              <a:rPr lang="en-US" dirty="0" smtClean="0"/>
              <a:t>Arrays are themselves a kind of type, which is made by </a:t>
            </a:r>
            <a:r>
              <a:rPr lang="en-US" u="sng" dirty="0" smtClean="0"/>
              <a:t>adding brackets</a:t>
            </a:r>
            <a:r>
              <a:rPr lang="en-US" dirty="0" smtClean="0"/>
              <a:t> to the type that the array can hold</a:t>
            </a:r>
          </a:p>
        </p:txBody>
      </p:sp>
    </p:spTree>
    <p:extLst>
      <p:ext uri="{BB962C8B-B14F-4D97-AF65-F5344CB8AC3E}">
        <p14:creationId xmlns:p14="http://schemas.microsoft.com/office/powerpoint/2010/main" xmlns="" val="58932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en-US" dirty="0" smtClean="0"/>
              <a:t>Arrays – Creating and </a:t>
            </a:r>
            <a:r>
              <a:rPr lang="en-US" dirty="0" err="1" smtClean="0"/>
              <a:t>Init'ng</a:t>
            </a:r>
            <a:r>
              <a:rPr lang="en-US" dirty="0" smtClean="0"/>
              <a:t> (3 Steps)</a:t>
            </a:r>
          </a:p>
          <a:p>
            <a:pPr marL="1771650" lvl="3" indent="-514350">
              <a:spcAft>
                <a:spcPts val="1200"/>
              </a:spcAft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Declare an array variable</a:t>
            </a:r>
          </a:p>
          <a:p>
            <a:pPr marL="914400" lvl="1" indent="-514350">
              <a:spcAft>
                <a:spcPts val="1200"/>
              </a:spcAft>
            </a:pPr>
            <a:r>
              <a:rPr lang="en-US" dirty="0" smtClean="0"/>
              <a:t>The variable is NOT an array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array and assign it to the variable</a:t>
            </a:r>
          </a:p>
          <a:p>
            <a:pPr marL="914400" lvl="1" indent="-514350"/>
            <a:r>
              <a:rPr lang="en-US" dirty="0" smtClean="0"/>
              <a:t>Use the new keyword and size</a:t>
            </a:r>
          </a:p>
          <a:p>
            <a:pPr marL="914400" lvl="1" indent="-514350"/>
            <a:r>
              <a:rPr lang="en-US" dirty="0" smtClean="0"/>
              <a:t>The array is filled with default values</a:t>
            </a:r>
          </a:p>
          <a:p>
            <a:pPr marL="1314450" lvl="2" indent="-514350"/>
            <a:r>
              <a:rPr lang="en-US" dirty="0" err="1" smtClean="0"/>
              <a:t>int</a:t>
            </a:r>
            <a:r>
              <a:rPr lang="en-US" dirty="0" smtClean="0"/>
              <a:t> &lt;- 0</a:t>
            </a:r>
          </a:p>
          <a:p>
            <a:pPr marL="1314450" lvl="2" indent="-514350"/>
            <a:r>
              <a:rPr lang="en-US" dirty="0" smtClean="0"/>
              <a:t>float &lt;- 0.0</a:t>
            </a:r>
          </a:p>
          <a:p>
            <a:pPr marL="1314450" lvl="2" indent="-514350"/>
            <a:r>
              <a:rPr lang="en-US" dirty="0" err="1" smtClean="0"/>
              <a:t>boolean</a:t>
            </a:r>
            <a:r>
              <a:rPr lang="en-US" dirty="0" smtClean="0"/>
              <a:t> &lt;- false;</a:t>
            </a:r>
          </a:p>
          <a:p>
            <a:pPr marL="1314450" lvl="2" indent="-514350">
              <a:spcAft>
                <a:spcPts val="1200"/>
              </a:spcAft>
            </a:pPr>
            <a:r>
              <a:rPr lang="en-US" dirty="0" smtClean="0"/>
              <a:t>any object including String &lt;- null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Fill the array with items of appropriate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Tree[] trees;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66800" y="22098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62200" y="2133600"/>
            <a:ext cx="6412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No</a:t>
            </a:r>
            <a:r>
              <a:rPr lang="en-US" sz="2400" dirty="0" smtClean="0"/>
              <a:t> array. Only a variable that can hold an array.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7315200" y="533400"/>
            <a:ext cx="77207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Step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Tree[] trees;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trees = new Tree[5];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2514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22098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66800" y="3276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1066800" y="4038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1066800" y="4800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1066800" y="5562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754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3516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427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5802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62200" y="2590800"/>
            <a:ext cx="473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An empty </a:t>
            </a:r>
            <a:r>
              <a:rPr lang="en-US" sz="2400" dirty="0" smtClean="0"/>
              <a:t>array. null Tree objects.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315200" y="533400"/>
            <a:ext cx="77207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Step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50097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Tree[] trees;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trees = new Tree[5];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trees[0] = new Tree("maple", 20.0);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trees[1] = new Tree("oak", 203.4);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2514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name="maple";</a:t>
            </a:r>
          </a:p>
          <a:p>
            <a:r>
              <a:rPr lang="en-US" sz="1600" dirty="0" smtClean="0"/>
              <a:t>height=20.0;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2209800"/>
            <a:ext cx="16764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66800" y="3276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name="oak";</a:t>
            </a:r>
          </a:p>
          <a:p>
            <a:r>
              <a:rPr lang="en-US" sz="1600" dirty="0" smtClean="0"/>
              <a:t>height=203.4;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1066800" y="4038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1066800" y="4800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1066800" y="5562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null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754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3516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427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5802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540791" y="2590800"/>
            <a:ext cx="4612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An </a:t>
            </a:r>
            <a:r>
              <a:rPr lang="en-US" sz="2400" dirty="0" smtClean="0"/>
              <a:t>array with two Tree objects.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7315200" y="533400"/>
            <a:ext cx="77207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Step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Napoleon’s Russian Campaign, 1812-1813</a:t>
            </a:r>
            <a:endParaRPr lang="en-US" dirty="0"/>
          </a:p>
        </p:txBody>
      </p:sp>
      <p:pic>
        <p:nvPicPr>
          <p:cNvPr id="7" name="Picture 6" descr="2.US_BLS_STEM_Percentages-20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9000"/>
            <a:ext cx="9144000" cy="431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70775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Tree[] trees;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trees = new Tree[5];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trees[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new Tree( "maple"+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random(200.0) 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2514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name="maple0";</a:t>
            </a:r>
          </a:p>
          <a:p>
            <a:r>
              <a:rPr lang="en-US" sz="1600" dirty="0" smtClean="0"/>
              <a:t>height=12.5;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2209800"/>
            <a:ext cx="16764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66800" y="3276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name="maple1";</a:t>
            </a:r>
          </a:p>
          <a:p>
            <a:r>
              <a:rPr lang="en-US" sz="1600" dirty="0" smtClean="0"/>
              <a:t>height=105.3;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754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3516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427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5802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540791" y="2590800"/>
            <a:ext cx="442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An </a:t>
            </a:r>
            <a:r>
              <a:rPr lang="en-US" sz="2400" dirty="0" smtClean="0"/>
              <a:t>array with five Tree objects.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1066800" y="4038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name="maple2";</a:t>
            </a:r>
          </a:p>
          <a:p>
            <a:r>
              <a:rPr lang="en-US" sz="1600" dirty="0" smtClean="0"/>
              <a:t>height=198.6;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1066800" y="4800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name="maple3";</a:t>
            </a:r>
          </a:p>
          <a:p>
            <a:r>
              <a:rPr lang="en-US" sz="1600" dirty="0" smtClean="0"/>
              <a:t>height=4.08;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1066800" y="5562600"/>
            <a:ext cx="16764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name="maple4";</a:t>
            </a:r>
          </a:p>
          <a:p>
            <a:r>
              <a:rPr lang="en-US" sz="1600" dirty="0" smtClean="0"/>
              <a:t>height=99.9;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7315200" y="533400"/>
            <a:ext cx="77207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Step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ages;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66800" y="22098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ages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15200" y="533400"/>
            <a:ext cx="77207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Step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62200" y="2133600"/>
            <a:ext cx="6412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No</a:t>
            </a:r>
            <a:r>
              <a:rPr lang="en-US" sz="2400" dirty="0" smtClean="0"/>
              <a:t> array. Only a variable that can hold an array.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2666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ages;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ages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[5];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2514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22098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66800" y="3276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1066800" y="4038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1066800" y="4800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1066800" y="5562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754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3516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427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5802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62200" y="2590800"/>
            <a:ext cx="4531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An empty </a:t>
            </a:r>
            <a:r>
              <a:rPr lang="en-US" sz="2400" dirty="0" smtClean="0"/>
              <a:t>array. Default </a:t>
            </a:r>
            <a:r>
              <a:rPr lang="en-US" sz="2400" dirty="0" err="1" smtClean="0"/>
              <a:t>ints</a:t>
            </a:r>
            <a:r>
              <a:rPr lang="en-US" sz="2400" dirty="0" smtClean="0"/>
              <a:t> (0).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315200" y="533400"/>
            <a:ext cx="77207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Step</a:t>
            </a:r>
            <a:r>
              <a:rPr lang="en-US" dirty="0" smtClean="0"/>
              <a:t>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363112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ages;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ages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[5];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ages[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10 + 2*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2514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22098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66800" y="3276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1066800" y="4038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14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1066800" y="4800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16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1066800" y="5562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18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754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3516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427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5802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15200" y="533400"/>
            <a:ext cx="77207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Step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40791" y="2590800"/>
            <a:ext cx="3909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An </a:t>
            </a:r>
            <a:r>
              <a:rPr lang="en-US" sz="2400" dirty="0" smtClean="0"/>
              <a:t>array with five integers.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34932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ages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[5];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Same as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ages;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ages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[5];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2514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22098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66800" y="3276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1066800" y="4038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1066800" y="4800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1066800" y="5562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754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3516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427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5802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15200" y="533400"/>
            <a:ext cx="10045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Step</a:t>
            </a:r>
            <a:r>
              <a:rPr lang="en-US" dirty="0" smtClean="0"/>
              <a:t> 1+2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362200" y="2590800"/>
            <a:ext cx="4531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An empty </a:t>
            </a:r>
            <a:r>
              <a:rPr lang="en-US" sz="2400" dirty="0" smtClean="0"/>
              <a:t>array. Default </a:t>
            </a:r>
            <a:r>
              <a:rPr lang="en-US" sz="2400" dirty="0" err="1" smtClean="0"/>
              <a:t>ints</a:t>
            </a:r>
            <a:r>
              <a:rPr lang="en-US" sz="2400" dirty="0" smtClean="0"/>
              <a:t> (0).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70775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ages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{10, 12, 14, 16, 18};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Same as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ages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[5];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 { ages[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10 + 2*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}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2514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066800" y="22098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66800" y="3276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1066800" y="4038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14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1066800" y="4800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16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1066800" y="55626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18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754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3516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4278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5040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5802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15200" y="533400"/>
            <a:ext cx="123694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Step</a:t>
            </a:r>
            <a:r>
              <a:rPr lang="en-US" dirty="0" smtClean="0"/>
              <a:t> 1+2+3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40791" y="2590800"/>
            <a:ext cx="3909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An </a:t>
            </a:r>
            <a:r>
              <a:rPr lang="en-US" sz="2400" dirty="0" smtClean="0"/>
              <a:t>array with five integers.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Arrays – Using</a:t>
            </a:r>
          </a:p>
          <a:p>
            <a:pPr lvl="3"/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An item in an array is accessed by following an </a:t>
            </a:r>
            <a:r>
              <a:rPr lang="en-US" u="sng" dirty="0" smtClean="0"/>
              <a:t>array variable with square brackets</a:t>
            </a:r>
            <a:r>
              <a:rPr lang="en-US" dirty="0" smtClean="0"/>
              <a:t> containing the item number (index)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Array indexes </a:t>
            </a:r>
            <a:r>
              <a:rPr lang="en-US" u="sng" dirty="0" smtClean="0"/>
              <a:t>start with 0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Once accessed with brackets, the result can be </a:t>
            </a:r>
            <a:r>
              <a:rPr lang="en-US" u="sng" dirty="0" smtClean="0"/>
              <a:t>used as if it was the item</a:t>
            </a:r>
            <a:r>
              <a:rPr lang="en-US" dirty="0" smtClean="0"/>
              <a:t> at the location in the array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04800"/>
            <a:ext cx="78486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Person[] people;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people = new Person[3];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people[0] = new Person("Regis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Philbin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", 81);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people[1] = new Student("Mia Adams", 2015);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new Employee("Ryan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Seacrest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", 37);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rs.hire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("American Idol Host", 1000000.0);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people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[2]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people.length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++ 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people[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people[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.stats(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3" name="Picture 2" descr="Screen Shot 2012-04-18 at 11.06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4572000"/>
            <a:ext cx="6781800" cy="1390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800" y="4038600"/>
            <a:ext cx="1219200" cy="914400"/>
          </a:xfrm>
          <a:prstGeom prst="rect">
            <a:avLst/>
          </a:prstGeom>
          <a:solidFill>
            <a:srgbClr val="F0D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3200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Arrays of arrays (2D Arrays)</a:t>
            </a:r>
          </a:p>
          <a:p>
            <a:r>
              <a:rPr lang="en-US" dirty="0" smtClean="0"/>
              <a:t>If an array can be made of </a:t>
            </a:r>
            <a:r>
              <a:rPr lang="en-US" u="sng" dirty="0" smtClean="0"/>
              <a:t>any type</a:t>
            </a:r>
            <a:r>
              <a:rPr lang="en-US" dirty="0" smtClean="0"/>
              <a:t> by adding brackets, and …</a:t>
            </a:r>
          </a:p>
          <a:p>
            <a:r>
              <a:rPr lang="en-US" dirty="0" smtClean="0"/>
              <a:t>an array is a kind of type, then …</a:t>
            </a:r>
          </a:p>
          <a:p>
            <a:r>
              <a:rPr lang="en-US" dirty="0" smtClean="0"/>
              <a:t>an array of arrays should be possible by adding a second set of brackets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4038600"/>
            <a:ext cx="8686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 cell1;     // A variable that holds an array of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booleans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cell2;   // A variable that holds an array of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        //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arrays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3355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 cell1;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cell1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[5];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905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66800" y="16002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cell1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66800" y="2667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66800" y="3429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66800" y="4191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66800" y="49530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62200" y="1981200"/>
            <a:ext cx="349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>
                <a:sym typeface="Wingdings" pitchFamily="2" charset="2"/>
              </a:rPr>
              <a:t>  </a:t>
            </a:r>
            <a:r>
              <a:rPr lang="en-US" sz="2400" dirty="0" smtClean="0"/>
              <a:t>One-dimensional array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2145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62000" y="3669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4431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5193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dumpster</a:t>
            </a:r>
            <a:endParaRPr lang="en-US" dirty="0"/>
          </a:p>
        </p:txBody>
      </p:sp>
      <p:pic>
        <p:nvPicPr>
          <p:cNvPr id="4" name="Content Placeholder 3" descr="dumpster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36293" y="1600200"/>
            <a:ext cx="6071414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57200"/>
            <a:ext cx="3768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[][] cell2;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cell2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[5][5];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66800" y="16002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cell2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10200" y="1981200"/>
            <a:ext cx="34045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</a:t>
            </a:r>
            <a:r>
              <a:rPr lang="en-US" sz="2400" dirty="0" smtClean="0"/>
              <a:t> Two-dimensional array</a:t>
            </a:r>
          </a:p>
          <a:p>
            <a:pPr>
              <a:buFont typeface="Wingdings"/>
              <a:buChar char="ç"/>
            </a:pPr>
            <a:endParaRPr lang="en-US" sz="2400" dirty="0"/>
          </a:p>
          <a:p>
            <a:r>
              <a:rPr lang="en-US" sz="2400" dirty="0" smtClean="0"/>
              <a:t>… an array of arrays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62000" y="2145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62000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62000" y="3669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62000" y="4431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0" y="5193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grpSp>
        <p:nvGrpSpPr>
          <p:cNvPr id="2" name="Group 79"/>
          <p:cNvGrpSpPr/>
          <p:nvPr/>
        </p:nvGrpSpPr>
        <p:grpSpPr>
          <a:xfrm>
            <a:off x="1066800" y="1828800"/>
            <a:ext cx="4267200" cy="838200"/>
            <a:chOff x="1066800" y="1828800"/>
            <a:chExt cx="4267200" cy="838200"/>
          </a:xfrm>
        </p:grpSpPr>
        <p:sp>
          <p:nvSpPr>
            <p:cNvPr id="5" name="Rectangle 4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3" name="Group 31"/>
          <p:cNvGrpSpPr/>
          <p:nvPr/>
        </p:nvGrpSpPr>
        <p:grpSpPr>
          <a:xfrm>
            <a:off x="1066800" y="2590800"/>
            <a:ext cx="4267200" cy="838200"/>
            <a:chOff x="1066800" y="1828800"/>
            <a:chExt cx="4267200" cy="838200"/>
          </a:xfrm>
        </p:grpSpPr>
        <p:sp>
          <p:nvSpPr>
            <p:cNvPr id="33" name="Rectangle 32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" name="Group 43"/>
          <p:cNvGrpSpPr/>
          <p:nvPr/>
        </p:nvGrpSpPr>
        <p:grpSpPr>
          <a:xfrm>
            <a:off x="1066800" y="3352800"/>
            <a:ext cx="4267200" cy="838200"/>
            <a:chOff x="1066800" y="1828800"/>
            <a:chExt cx="4267200" cy="838200"/>
          </a:xfrm>
        </p:grpSpPr>
        <p:sp>
          <p:nvSpPr>
            <p:cNvPr id="45" name="Rectangle 44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7" name="Group 55"/>
          <p:cNvGrpSpPr/>
          <p:nvPr/>
        </p:nvGrpSpPr>
        <p:grpSpPr>
          <a:xfrm>
            <a:off x="1066800" y="4114800"/>
            <a:ext cx="4267200" cy="838200"/>
            <a:chOff x="1066800" y="1828800"/>
            <a:chExt cx="4267200" cy="838200"/>
          </a:xfrm>
        </p:grpSpPr>
        <p:sp>
          <p:nvSpPr>
            <p:cNvPr id="57" name="Rectangle 56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8" name="Group 67"/>
          <p:cNvGrpSpPr/>
          <p:nvPr/>
        </p:nvGrpSpPr>
        <p:grpSpPr>
          <a:xfrm>
            <a:off x="1066800" y="4876800"/>
            <a:ext cx="4267200" cy="838200"/>
            <a:chOff x="1066800" y="1828800"/>
            <a:chExt cx="4267200" cy="838200"/>
          </a:xfrm>
        </p:grpSpPr>
        <p:sp>
          <p:nvSpPr>
            <p:cNvPr id="69" name="Rectangle 68"/>
            <p:cNvSpPr/>
            <p:nvPr/>
          </p:nvSpPr>
          <p:spPr>
            <a:xfrm>
              <a:off x="1066800" y="1905000"/>
              <a:ext cx="4267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295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057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819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81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343400" y="2133600"/>
              <a:ext cx="762000" cy="4572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false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527114" y="1840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289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051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813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575114" y="1828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2133600"/>
            <a:ext cx="762000" cy="30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cell2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05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05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05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05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00200" y="267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3440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00200" y="4202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4964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00200" y="5726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667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667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667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667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667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429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429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29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429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429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191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191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191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191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191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953000" y="2438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953000" y="3200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953000" y="3962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953000" y="4724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953000" y="5486400"/>
            <a:ext cx="762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136714" y="2145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898714" y="213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660714" y="213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422714" y="213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184714" y="213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90600" y="457200"/>
            <a:ext cx="37689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[][] cell2;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cell2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[5][5];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cell2[1][2] = true;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14477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Proving a 2D array is an array of arrays</a:t>
            </a:r>
          </a:p>
          <a:p>
            <a:r>
              <a:rPr lang="en-US" dirty="0" smtClean="0"/>
              <a:t>Access fields and methods of top-level array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905000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[][] cell2;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cell2 = 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[5][5];   // Create array of arrays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cell2[0].length );  // Access array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cell2[1][2] = true;          // Access array in array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cell2[1] );         // Access array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48400" y="4800600"/>
            <a:ext cx="2514600" cy="175432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[0]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[1]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[2] true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[3]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[4]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14477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Proving a 2D array is an array of arrays</a:t>
            </a:r>
          </a:p>
          <a:p>
            <a:r>
              <a:rPr lang="en-US" dirty="0" smtClean="0"/>
              <a:t>Build a "ragged array"</a:t>
            </a:r>
          </a:p>
        </p:txBody>
      </p:sp>
      <p:sp>
        <p:nvSpPr>
          <p:cNvPr id="5" name="Rectangle 4"/>
          <p:cNvSpPr/>
          <p:nvPr/>
        </p:nvSpPr>
        <p:spPr>
          <a:xfrm>
            <a:off x="5943600" y="2362200"/>
            <a:ext cx="2514600" cy="397031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---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[0]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[1]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---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[0]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[1]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[2]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[3]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---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[0] false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---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---</a:t>
            </a:r>
          </a:p>
          <a:p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600200"/>
            <a:ext cx="45720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[][] cell2;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cell2 = new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[5][];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cell2[0] = new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[2];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cell2[1] = new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[4];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cell2[2] = new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("---");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(cell2[0]);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("---");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(cell2[1]);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("---");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(cell2[2]);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("---");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(cell2[3]);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("---");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(cell2[4]);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Making Strings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Declaring String objects with no chars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new String();</a:t>
            </a:r>
          </a:p>
          <a:p>
            <a:endParaRPr lang="en-US" dirty="0" smtClean="0"/>
          </a:p>
          <a:p>
            <a:r>
              <a:rPr lang="en-US" dirty="0" smtClean="0"/>
              <a:t>Declaring String objects </a:t>
            </a:r>
            <a:r>
              <a:rPr lang="en-US" dirty="0" err="1" smtClean="0"/>
              <a:t>init'd</a:t>
            </a:r>
            <a:r>
              <a:rPr lang="en-US" dirty="0" smtClean="0"/>
              <a:t> w/ char array</a:t>
            </a:r>
            <a:endParaRPr lang="en-US" dirty="0"/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"Fred";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new String("Fred");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305800" cy="6019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String class methods</a:t>
            </a:r>
          </a:p>
          <a:p>
            <a:pPr lvl="3"/>
            <a:endParaRPr lang="en-US" dirty="0" smtClean="0"/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3"/>
            <a:r>
              <a:rPr lang="en-US" dirty="0" smtClean="0"/>
              <a:t>Returns the character at the specified index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anotherString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Compares a string to a specified object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equalsIgnoreCase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anotherString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S/A ignoring case (i.e. 'A' == 'a')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Returns the index value of the first occurrence of a character within the input string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Returns the number of characters in the input string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substring(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startIndex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endIndex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3"/>
            <a:r>
              <a:rPr lang="en-US" dirty="0" smtClean="0"/>
              <a:t>Returns a new string that is part of the input string</a:t>
            </a:r>
          </a:p>
          <a:p>
            <a:pPr lvl="2"/>
            <a:r>
              <a:rPr lang="en-US" dirty="0" err="1"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lvl="3"/>
            <a:r>
              <a:rPr lang="en-US" dirty="0" smtClean="0"/>
              <a:t>Converts all the characters to lower case</a:t>
            </a:r>
          </a:p>
          <a:p>
            <a:pPr lvl="2"/>
            <a:r>
              <a:rPr lang="en-US" dirty="0" err="1">
                <a:latin typeface="Courier New" pitchFamily="49" charset="0"/>
                <a:cs typeface="Courier New" pitchFamily="49" charset="0"/>
              </a:rPr>
              <a:t>toUpperCase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 </a:t>
            </a:r>
          </a:p>
          <a:p>
            <a:pPr lvl="3"/>
            <a:r>
              <a:rPr lang="en-US" dirty="0" smtClean="0"/>
              <a:t>Converts all the characters to upper case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anotherString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3"/>
            <a:r>
              <a:rPr lang="en-US" sz="2100" dirty="0"/>
              <a:t>Concatenates String with </a:t>
            </a:r>
            <a:r>
              <a:rPr lang="en-US" sz="2100" dirty="0" err="1"/>
              <a:t>anotherString</a:t>
            </a:r>
            <a:endParaRPr lang="en-US" sz="2100" dirty="0"/>
          </a:p>
        </p:txBody>
      </p:sp>
      <p:sp>
        <p:nvSpPr>
          <p:cNvPr id="4" name="Rectangle 3"/>
          <p:cNvSpPr/>
          <p:nvPr/>
        </p:nvSpPr>
        <p:spPr>
          <a:xfrm>
            <a:off x="4946441" y="6488668"/>
            <a:ext cx="4197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http://docs.oracle.com/javase/7/docs/api/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4582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Built-in String </a:t>
            </a:r>
            <a:r>
              <a:rPr lang="en-US" u="sng" dirty="0" smtClean="0"/>
              <a:t>functions</a:t>
            </a:r>
            <a:r>
              <a:rPr lang="en-US" dirty="0" smtClean="0"/>
              <a:t> (not methods)</a:t>
            </a:r>
          </a:p>
          <a:p>
            <a:pPr lvl="2"/>
            <a:endParaRPr lang="en-US" dirty="0" smtClean="0"/>
          </a:p>
          <a:p>
            <a:pPr lvl="1">
              <a:buNone/>
            </a:pPr>
            <a:r>
              <a:rPr lang="en-US" dirty="0" smtClean="0"/>
              <a:t>split( </a:t>
            </a:r>
            <a:r>
              <a:rPr lang="en-US" i="1" dirty="0" err="1" smtClean="0"/>
              <a:t>bigString</a:t>
            </a:r>
            <a:r>
              <a:rPr lang="en-US" i="1" dirty="0" smtClean="0"/>
              <a:t>, </a:t>
            </a:r>
            <a:r>
              <a:rPr lang="en-US" i="1" dirty="0" err="1" smtClean="0"/>
              <a:t>splitChar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Breaks a String into a String Array, splitting on </a:t>
            </a:r>
            <a:r>
              <a:rPr lang="en-US" dirty="0" err="1" smtClean="0"/>
              <a:t>splitChar</a:t>
            </a:r>
            <a:endParaRPr lang="en-US" dirty="0" smtClean="0"/>
          </a:p>
          <a:p>
            <a:pPr lvl="2"/>
            <a:r>
              <a:rPr lang="en-US" dirty="0" smtClean="0"/>
              <a:t>Returns new String Array</a:t>
            </a:r>
          </a:p>
          <a:p>
            <a:pPr lvl="1">
              <a:buNone/>
            </a:pPr>
            <a:r>
              <a:rPr lang="en-US" dirty="0" err="1" smtClean="0"/>
              <a:t>splitTokens</a:t>
            </a:r>
            <a:r>
              <a:rPr lang="en-US" dirty="0" smtClean="0"/>
              <a:t>( </a:t>
            </a:r>
            <a:r>
              <a:rPr lang="en-US" i="1" dirty="0" err="1" smtClean="0"/>
              <a:t>bigString</a:t>
            </a:r>
            <a:r>
              <a:rPr lang="en-US" i="1" dirty="0" smtClean="0"/>
              <a:t>, </a:t>
            </a:r>
            <a:r>
              <a:rPr lang="en-US" i="1" dirty="0" err="1" smtClean="0"/>
              <a:t>splitCharString</a:t>
            </a:r>
            <a:r>
              <a:rPr lang="en-US" dirty="0" smtClean="0"/>
              <a:t> )</a:t>
            </a:r>
          </a:p>
          <a:p>
            <a:pPr lvl="2"/>
            <a:r>
              <a:rPr lang="en-US" dirty="0" smtClean="0"/>
              <a:t>Breaks a String into a String Array, splitting on </a:t>
            </a:r>
            <a:r>
              <a:rPr lang="en-US" u="sng" dirty="0" smtClean="0"/>
              <a:t>any char</a:t>
            </a:r>
            <a:r>
              <a:rPr lang="en-US" dirty="0" smtClean="0"/>
              <a:t> in </a:t>
            </a:r>
            <a:r>
              <a:rPr lang="en-US" dirty="0" err="1" smtClean="0"/>
              <a:t>splitCharString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join( </a:t>
            </a:r>
            <a:r>
              <a:rPr lang="en-US" i="1" dirty="0" err="1" smtClean="0"/>
              <a:t>stringArray</a:t>
            </a:r>
            <a:r>
              <a:rPr lang="en-US" i="1" dirty="0" smtClean="0"/>
              <a:t>, </a:t>
            </a:r>
            <a:r>
              <a:rPr lang="en-US" i="1" dirty="0" err="1" smtClean="0"/>
              <a:t>joinChar</a:t>
            </a:r>
            <a:r>
              <a:rPr lang="en-US" dirty="0" smtClean="0"/>
              <a:t> )</a:t>
            </a:r>
          </a:p>
          <a:p>
            <a:pPr lvl="2"/>
            <a:r>
              <a:rPr lang="en-US" dirty="0" smtClean="0"/>
              <a:t>Builds a new String by concatenating all Strings in </a:t>
            </a:r>
            <a:r>
              <a:rPr lang="en-US" dirty="0" err="1" smtClean="0"/>
              <a:t>stringArray</a:t>
            </a:r>
            <a:r>
              <a:rPr lang="en-US" dirty="0" smtClean="0"/>
              <a:t>, placing </a:t>
            </a:r>
            <a:r>
              <a:rPr lang="en-US" dirty="0" err="1" smtClean="0"/>
              <a:t>joinChar</a:t>
            </a:r>
            <a:r>
              <a:rPr lang="en-US" dirty="0" smtClean="0"/>
              <a:t> between each</a:t>
            </a:r>
          </a:p>
          <a:p>
            <a:pPr lvl="2"/>
            <a:r>
              <a:rPr lang="en-US" dirty="0" smtClean="0"/>
              <a:t>Inverse of split() function</a:t>
            </a:r>
            <a:endParaRPr lang="en-US" i="1" dirty="0" smtClean="0"/>
          </a:p>
          <a:p>
            <a:pPr lvl="1">
              <a:buNone/>
            </a:pPr>
            <a:r>
              <a:rPr lang="en-US" dirty="0" smtClean="0"/>
              <a:t>text( </a:t>
            </a:r>
            <a:r>
              <a:rPr lang="en-US" i="1" dirty="0" err="1" smtClean="0"/>
              <a:t>theString</a:t>
            </a:r>
            <a:r>
              <a:rPr lang="en-US" i="1" dirty="0" smtClean="0"/>
              <a:t>, x, y 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text( </a:t>
            </a:r>
            <a:r>
              <a:rPr lang="en-US" i="1" dirty="0" err="1" smtClean="0"/>
              <a:t>theString</a:t>
            </a:r>
            <a:r>
              <a:rPr lang="en-US" i="1" dirty="0" smtClean="0"/>
              <a:t>, x, y, width, height</a:t>
            </a:r>
            <a:r>
              <a:rPr lang="en-US" dirty="0" smtClean="0"/>
              <a:t> )</a:t>
            </a:r>
          </a:p>
          <a:p>
            <a:pPr lvl="2"/>
            <a:r>
              <a:rPr lang="en-US" dirty="0" smtClean="0"/>
              <a:t>Draws </a:t>
            </a:r>
            <a:r>
              <a:rPr lang="en-US" i="1" dirty="0" err="1" smtClean="0"/>
              <a:t>theString</a:t>
            </a:r>
            <a:r>
              <a:rPr lang="en-US" dirty="0" smtClean="0"/>
              <a:t> on the sketch at (x, y)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228600"/>
            <a:ext cx="6849952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Given the commands:</a:t>
            </a:r>
          </a:p>
          <a:p>
            <a:r>
              <a:rPr lang="en-US" sz="1600" dirty="0" smtClean="0"/>
              <a:t> 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aPalindrome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"a man, a plan, a canal Panama"; 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splitTokens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aPalindrome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",");</a:t>
            </a:r>
          </a:p>
          <a:p>
            <a:r>
              <a:rPr lang="en-US" sz="1600" b="1" dirty="0" smtClean="0"/>
              <a:t> </a:t>
            </a:r>
          </a:p>
          <a:p>
            <a:r>
              <a:rPr lang="en-US" sz="1600" b="1" dirty="0" smtClean="0"/>
              <a:t>Answer the following questions:</a:t>
            </a:r>
          </a:p>
          <a:p>
            <a:r>
              <a:rPr lang="en-US" sz="1600" dirty="0" smtClean="0"/>
              <a:t> </a:t>
            </a:r>
          </a:p>
          <a:p>
            <a:r>
              <a:rPr lang="en-US" sz="1600" dirty="0" smtClean="0"/>
              <a:t>(3 pts) What will be the length of </a:t>
            </a:r>
            <a:r>
              <a:rPr lang="en-US" sz="1600" dirty="0" err="1" smtClean="0"/>
              <a:t>strs</a:t>
            </a:r>
            <a:r>
              <a:rPr lang="en-US" sz="1600" dirty="0" smtClean="0"/>
              <a:t>?</a:t>
            </a:r>
          </a:p>
          <a:p>
            <a:endParaRPr lang="en-US" sz="1600" dirty="0" smtClean="0"/>
          </a:p>
          <a:p>
            <a:pPr lvl="1"/>
            <a:r>
              <a:rPr lang="en-US" sz="1600" dirty="0" smtClean="0"/>
              <a:t>a) 1</a:t>
            </a:r>
          </a:p>
          <a:p>
            <a:pPr lvl="1"/>
            <a:r>
              <a:rPr lang="en-US" sz="1600" dirty="0" smtClean="0"/>
              <a:t>b) 2</a:t>
            </a:r>
          </a:p>
          <a:p>
            <a:pPr lvl="1"/>
            <a:r>
              <a:rPr lang="en-US" sz="1600" dirty="0" smtClean="0"/>
              <a:t>c) 3</a:t>
            </a:r>
          </a:p>
          <a:p>
            <a:pPr lvl="1"/>
            <a:r>
              <a:rPr lang="en-US" sz="1600" dirty="0" smtClean="0"/>
              <a:t>d) 4</a:t>
            </a:r>
          </a:p>
          <a:p>
            <a:r>
              <a:rPr lang="en-US" sz="1600" dirty="0" smtClean="0"/>
              <a:t> </a:t>
            </a:r>
          </a:p>
          <a:p>
            <a:r>
              <a:rPr lang="en-US" sz="1600" dirty="0" smtClean="0"/>
              <a:t>(3 pts) What will be the value of </a:t>
            </a:r>
            <a:r>
              <a:rPr lang="en-US" sz="1600" dirty="0" err="1" smtClean="0"/>
              <a:t>strs</a:t>
            </a:r>
            <a:r>
              <a:rPr lang="en-US" sz="1600" dirty="0" smtClean="0"/>
              <a:t>[1]?</a:t>
            </a:r>
          </a:p>
          <a:p>
            <a:endParaRPr lang="en-US" sz="1600" dirty="0" smtClean="0"/>
          </a:p>
          <a:p>
            <a:pPr lvl="1"/>
            <a:r>
              <a:rPr lang="en-US" sz="1600" dirty="0" smtClean="0"/>
              <a:t>a) "a man"</a:t>
            </a:r>
          </a:p>
          <a:p>
            <a:pPr lvl="1"/>
            <a:r>
              <a:rPr lang="en-US" sz="1600" dirty="0" smtClean="0"/>
              <a:t>b) "a plan"</a:t>
            </a:r>
          </a:p>
          <a:p>
            <a:pPr lvl="1"/>
            <a:r>
              <a:rPr lang="en-US" sz="1600" dirty="0" smtClean="0"/>
              <a:t>c) "a canal Panama"</a:t>
            </a:r>
          </a:p>
          <a:p>
            <a:pPr lvl="1"/>
            <a:r>
              <a:rPr lang="en-US" sz="1600" dirty="0" smtClean="0"/>
              <a:t>d) 3</a:t>
            </a:r>
          </a:p>
          <a:p>
            <a:r>
              <a:rPr lang="en-US" sz="1600" dirty="0" smtClean="0"/>
              <a:t> </a:t>
            </a:r>
          </a:p>
          <a:p>
            <a:r>
              <a:rPr lang="en-US" sz="1600" dirty="0" smtClean="0"/>
              <a:t>(3 pts)  Write the expression used to obtain the number of elements in </a:t>
            </a:r>
            <a:r>
              <a:rPr lang="en-US" sz="1600" dirty="0" err="1" smtClean="0"/>
              <a:t>strs</a:t>
            </a:r>
            <a:r>
              <a:rPr lang="en-US" sz="1600" dirty="0" smtClean="0"/>
              <a:t>.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457200"/>
            <a:ext cx="838199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following program was designed to count and print the number of duplicates in the </a:t>
            </a:r>
            <a:r>
              <a:rPr lang="en-US" b="1" dirty="0" err="1" smtClean="0"/>
              <a:t>myArray</a:t>
            </a:r>
            <a:r>
              <a:rPr lang="en-US" b="1" dirty="0" smtClean="0"/>
              <a:t> String array. Unfortunately, it doesn’t work properly. When I test it with the given data, it tells me that I have 11 duplicates, but I know that there are only two. Fix the program so that it works correctly.</a:t>
            </a:r>
          </a:p>
          <a:p>
            <a:r>
              <a:rPr lang="en-US" dirty="0" smtClean="0"/>
              <a:t> </a:t>
            </a:r>
          </a:p>
          <a:p>
            <a:endParaRPr lang="en-US" dirty="0" smtClean="0"/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Count and print the number of duplicate strings in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myArray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{"A", "B", "C", "D", "A", "F", "C"};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setup() {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count = 0;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myArray.length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j=0; j&lt;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myArray.length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j++)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].equals(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[j] ))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count++;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("There are " + count + " duplicates.");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2 Review</a:t>
            </a:r>
            <a:br>
              <a:rPr lang="en-US" dirty="0" smtClean="0"/>
            </a:br>
            <a:r>
              <a:rPr lang="en-US" dirty="0" smtClean="0"/>
              <a:t>Objects, Inheritance, Arrays, Strings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Objects</a:t>
            </a:r>
          </a:p>
          <a:p>
            <a:r>
              <a:rPr lang="en-US" u="sng" dirty="0" smtClean="0"/>
              <a:t>Defined</a:t>
            </a:r>
            <a:r>
              <a:rPr lang="en-US" dirty="0" smtClean="0"/>
              <a:t> by template given in as class statement.</a:t>
            </a:r>
          </a:p>
          <a:p>
            <a:r>
              <a:rPr lang="en-US" dirty="0" smtClean="0"/>
              <a:t>An object is </a:t>
            </a:r>
            <a:r>
              <a:rPr lang="en-US" u="sng" dirty="0" smtClean="0"/>
              <a:t>created</a:t>
            </a:r>
            <a:r>
              <a:rPr lang="en-US" dirty="0" smtClean="0"/>
              <a:t> by invoking the class's constructor using the new keyword.</a:t>
            </a:r>
          </a:p>
          <a:p>
            <a:r>
              <a:rPr lang="en-US" dirty="0" smtClean="0"/>
              <a:t>An objects is </a:t>
            </a:r>
            <a:r>
              <a:rPr lang="en-US" u="sng" dirty="0" smtClean="0"/>
              <a:t>stored</a:t>
            </a:r>
            <a:r>
              <a:rPr lang="en-US" dirty="0" smtClean="0"/>
              <a:t> in a variable declared with class as type</a:t>
            </a:r>
          </a:p>
          <a:p>
            <a:r>
              <a:rPr lang="en-US" dirty="0" smtClean="0"/>
              <a:t>Values passed to a constructor must be copied to object fields to "stick”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981200" y="2362200"/>
            <a:ext cx="6019800" cy="3886200"/>
          </a:xfrm>
          <a:prstGeom prst="rect">
            <a:avLst/>
          </a:prstGeom>
          <a:solidFill>
            <a:srgbClr val="FA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57761" y="2874288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3636288"/>
            <a:ext cx="126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1181100" y="4152900"/>
            <a:ext cx="1295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562100" y="3086100"/>
            <a:ext cx="533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20132" y="5160288"/>
            <a:ext cx="925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1333500" y="5524500"/>
            <a:ext cx="990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133600" y="3505200"/>
            <a:ext cx="5334000" cy="1295400"/>
          </a:xfrm>
          <a:prstGeom prst="rect">
            <a:avLst/>
          </a:prstGeom>
          <a:solidFill>
            <a:srgbClr val="F0D0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81200" y="816888"/>
            <a:ext cx="7010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// Variable defined as type Tree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new Tree("maple", 30.3);   // Create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Tree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String name;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float height;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Tree( 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float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theight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name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height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theight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void draw()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fill( 0, 255, 0 );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ellipse(random(width),random(height),50,50);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2590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Creating Objects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Declare a variable with the class as type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Invoke the constructor using the new keyword and assign to variable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3352800"/>
            <a:ext cx="8305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         // Variable defined as type Tree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new Tree("maple", 30.3);   // Create and assign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-----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Two steps combined in one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new Tree("maple", 30.3); 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15239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Creating Objects</a:t>
            </a:r>
          </a:p>
          <a:p>
            <a:pPr marL="514350" indent="-514350"/>
            <a:r>
              <a:rPr lang="en-US" dirty="0" smtClean="0"/>
              <a:t>What is wrong with this?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2413338"/>
            <a:ext cx="8153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Tree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         // Variable defined as type Tree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setup()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Tree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myMaple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new Tree("maple", 30.3);   // Combined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820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Using Objects</a:t>
            </a:r>
          </a:p>
          <a:p>
            <a:r>
              <a:rPr lang="en-US" dirty="0" smtClean="0"/>
              <a:t>variable :: fields       (variable inside an object)</a:t>
            </a:r>
          </a:p>
          <a:p>
            <a:r>
              <a:rPr lang="en-US" dirty="0" smtClean="0"/>
              <a:t>function :: method  (function inside an object)</a:t>
            </a:r>
          </a:p>
          <a:p>
            <a:endParaRPr lang="en-US" dirty="0" smtClean="0"/>
          </a:p>
          <a:p>
            <a:r>
              <a:rPr lang="en-US" dirty="0" smtClean="0"/>
              <a:t>An variable that stores an object is used to scope access to the </a:t>
            </a:r>
            <a:r>
              <a:rPr lang="en-US" u="sng" dirty="0" smtClean="0"/>
              <a:t>fields</a:t>
            </a:r>
            <a:r>
              <a:rPr lang="en-US" dirty="0" smtClean="0"/>
              <a:t> and </a:t>
            </a:r>
            <a:r>
              <a:rPr lang="en-US" u="sng" dirty="0" smtClean="0"/>
              <a:t>methods</a:t>
            </a:r>
            <a:r>
              <a:rPr lang="en-US" dirty="0" smtClean="0"/>
              <a:t> of that particular object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2198</Words>
  <Application>Microsoft Macintosh PowerPoint</Application>
  <PresentationFormat>On-screen Show (4:3)</PresentationFormat>
  <Paragraphs>602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Great Video Game Crash of 1983</vt:lpstr>
      <vt:lpstr>Napoleon’s Russian Campaign, 1812-1813</vt:lpstr>
      <vt:lpstr>The dumpster</vt:lpstr>
      <vt:lpstr>Exam 2 Review Objects, Inheritance, Arrays, Strings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>Bristol-Myers Squibb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Russo, Mark</dc:creator>
  <cp:lastModifiedBy>dxu</cp:lastModifiedBy>
  <cp:revision>112</cp:revision>
  <dcterms:created xsi:type="dcterms:W3CDTF">2011-04-18T01:21:45Z</dcterms:created>
  <dcterms:modified xsi:type="dcterms:W3CDTF">2012-04-19T17:22:09Z</dcterms:modified>
</cp:coreProperties>
</file>