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86" r:id="rId2"/>
    <p:sldId id="262" r:id="rId3"/>
    <p:sldId id="314" r:id="rId4"/>
    <p:sldId id="312" r:id="rId5"/>
    <p:sldId id="385" r:id="rId6"/>
    <p:sldId id="363" r:id="rId7"/>
    <p:sldId id="368" r:id="rId8"/>
    <p:sldId id="364" r:id="rId9"/>
    <p:sldId id="365" r:id="rId10"/>
    <p:sldId id="366" r:id="rId11"/>
    <p:sldId id="367" r:id="rId12"/>
    <p:sldId id="362" r:id="rId13"/>
    <p:sldId id="318" r:id="rId14"/>
    <p:sldId id="331" r:id="rId15"/>
    <p:sldId id="326" r:id="rId16"/>
    <p:sldId id="327" r:id="rId17"/>
    <p:sldId id="328" r:id="rId18"/>
    <p:sldId id="329" r:id="rId19"/>
    <p:sldId id="330" r:id="rId20"/>
    <p:sldId id="334" r:id="rId21"/>
    <p:sldId id="335" r:id="rId22"/>
    <p:sldId id="337" r:id="rId23"/>
    <p:sldId id="339" r:id="rId24"/>
    <p:sldId id="340" r:id="rId25"/>
    <p:sldId id="341" r:id="rId26"/>
    <p:sldId id="342" r:id="rId27"/>
    <p:sldId id="343" r:id="rId28"/>
    <p:sldId id="344" r:id="rId29"/>
    <p:sldId id="348" r:id="rId30"/>
    <p:sldId id="346" r:id="rId31"/>
    <p:sldId id="347" r:id="rId32"/>
    <p:sldId id="349" r:id="rId33"/>
    <p:sldId id="350" r:id="rId34"/>
    <p:sldId id="345" r:id="rId35"/>
    <p:sldId id="351" r:id="rId36"/>
    <p:sldId id="352" r:id="rId37"/>
    <p:sldId id="353" r:id="rId38"/>
    <p:sldId id="354" r:id="rId39"/>
    <p:sldId id="356" r:id="rId40"/>
    <p:sldId id="369" r:id="rId41"/>
    <p:sldId id="370" r:id="rId42"/>
    <p:sldId id="387" r:id="rId43"/>
    <p:sldId id="321" r:id="rId44"/>
    <p:sldId id="324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0D0D0"/>
    <a:srgbClr val="FAF0F0"/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030F4-E4F7-4A55-A292-E04C330CE224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59A4-D701-4FCC-AE91-FCB7665B5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4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3D09-0932-443D-9570-E18304EEBA7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F51A-03E5-45FE-9A26-B753EA7E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83819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following program was designed to count and print the number of duplicates in the </a:t>
            </a:r>
            <a:r>
              <a:rPr lang="en-US" b="1" dirty="0" err="1" smtClean="0"/>
              <a:t>myArray</a:t>
            </a:r>
            <a:r>
              <a:rPr lang="en-US" b="1" dirty="0" smtClean="0"/>
              <a:t> String array. Unfortunately, it doesn’t work properly. When I test it with the given data, it tells me that I have 11 duplicates, but I know that there are only two. Fix the program so that it works correctly.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Count and print the number of duplicate strings in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String []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{"A", "B", "C", "D", "A", "F", "C"};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myArray.length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j=0; j&lt;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myArray.length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j++)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].equals(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[j] ))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count++;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("There are " + count + " duplicates.");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7086602" y="4038600"/>
            <a:ext cx="7619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39000" y="4038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7086602" y="3733800"/>
            <a:ext cx="7619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39000" y="3733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3628800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>
            <a:off x="4914900" y="3162300"/>
            <a:ext cx="3124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029994" y="31242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630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String[] parts = new String[] {"a", "b", "c", "d"};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String joined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reverseJoin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(3);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 joined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reverseJoin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parts[0];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String rjim1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reverseJoin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(i-1)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parts[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 + rjim1;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2971800"/>
          <a:ext cx="4648199" cy="1419225"/>
        </p:xfrm>
        <a:graphic>
          <a:graphicData uri="http://schemas.openxmlformats.org/drawingml/2006/table">
            <a:tbl>
              <a:tblPr/>
              <a:tblGrid>
                <a:gridCol w="1456654"/>
                <a:gridCol w="785611"/>
                <a:gridCol w="785611"/>
                <a:gridCol w="785611"/>
                <a:gridCol w="83471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parts[i]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rjim1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reverseJoin(3)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"d"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"cba"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"dcba"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reverseJoin(2)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"c"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"ba"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"cba"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reverseJoin(1)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"b"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"ba"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reverseJoin(0)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"a"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267200" y="3276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848600" y="4038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3962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220494" y="39235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258594" y="3886200"/>
            <a:ext cx="1066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Three ways to </a:t>
            </a:r>
            <a:r>
              <a:rPr lang="en-US" u="sng" dirty="0" smtClean="0"/>
              <a:t>transform</a:t>
            </a:r>
            <a:r>
              <a:rPr lang="en-US" dirty="0" smtClean="0"/>
              <a:t> the coordinate system: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Translate</a:t>
            </a:r>
          </a:p>
          <a:p>
            <a:pPr marL="914400" lvl="1" indent="-514350"/>
            <a:r>
              <a:rPr lang="en-US" dirty="0" smtClean="0"/>
              <a:t>Move axes left, right, up, down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Scale</a:t>
            </a:r>
          </a:p>
          <a:p>
            <a:pPr marL="914400" lvl="1" indent="-514350"/>
            <a:r>
              <a:rPr lang="en-US" dirty="0" smtClean="0"/>
              <a:t>Magnify, zoom in, zoom out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Rotate</a:t>
            </a:r>
          </a:p>
          <a:p>
            <a:pPr marL="914400" lvl="1" indent="-514350"/>
            <a:r>
              <a:rPr lang="en-US" dirty="0" smtClean="0"/>
              <a:t>Tilt clockwise, tilt counter-clockwise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All coordinates are multiplied by an x-scale-factor and a y-scale-factor.</a:t>
            </a:r>
          </a:p>
          <a:p>
            <a:pPr lvl="1"/>
            <a:r>
              <a:rPr lang="en-US" dirty="0" smtClean="0"/>
              <a:t>The size of everything is magnified about the origin (0,0)</a:t>
            </a:r>
          </a:p>
          <a:p>
            <a:pPr lvl="1"/>
            <a:r>
              <a:rPr lang="en-US" dirty="0" smtClean="0"/>
              <a:t>Stroke thickness is also scaled.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scale( factor );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scale( x-factor, y-factor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3657600" cy="20313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size(500, 500);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line(1, 1, 25, 25);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96876"/>
            <a:ext cx="3657600" cy="230832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size(500, 500);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scale(2,2);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line(1, 1, 25, 25);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96876"/>
            <a:ext cx="3657600" cy="230832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size(500, 500);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scale(20,20);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line(1, 1, 25, 25);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96876"/>
            <a:ext cx="3657600" cy="230832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size(500, 500);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smooth();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noLoop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scale(2,5);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line(1, 1, 25, 25);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 2 Review</a:t>
            </a:r>
            <a:br>
              <a:rPr lang="en-US" dirty="0" smtClean="0"/>
            </a:br>
            <a:r>
              <a:rPr lang="en-US" dirty="0" smtClean="0"/>
              <a:t> Recursion, Transformations,</a:t>
            </a:r>
            <a:br>
              <a:rPr lang="en-US" dirty="0" smtClean="0"/>
            </a:br>
            <a:r>
              <a:rPr lang="en-US" dirty="0" smtClean="0"/>
              <a:t>Image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Translate</a:t>
            </a:r>
          </a:p>
          <a:p>
            <a:pPr lvl="1"/>
            <a:r>
              <a:rPr lang="en-US" dirty="0" smtClean="0"/>
              <a:t>The origin of the coordinate system (0,0) is shifted by the given amount in the x and y directions.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translate( x-shift, y-shift);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translate(250,250);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3548065" y="909641"/>
            <a:ext cx="2371722" cy="2362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28956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(250, 250)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Transformations can be combined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Combine Scale and Translate to create a coordinate system with the y-axis that increases in the upward direction</a:t>
            </a:r>
          </a:p>
          <a:p>
            <a:pPr lvl="1"/>
            <a:r>
              <a:rPr lang="en-US" dirty="0" smtClean="0"/>
              <a:t>Axes can be flipped using negative scale factors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Order in which transforms are applied matters!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Rotate</a:t>
            </a:r>
          </a:p>
          <a:p>
            <a:pPr lvl="1"/>
            <a:r>
              <a:rPr lang="en-US" dirty="0" smtClean="0"/>
              <a:t>The coordinate system is rotated around the origin by the given angle (in radians).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rotate( radians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rotate( 25.0 * (PI/180.0)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translate(250.0, 250.0);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//rotate( 25.0 * (PI/180.0)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//scale( 2 );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translate(250.0, 250.0);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rotate( 25.0 * (PI/180.0)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//scale( 2 );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translate(250.0, 250.0);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rotate( 25.0 * (PI/180.0)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scale( 2 );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03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ellipse(50, 50, 40, 30);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translate(250.0, 250.0);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rotate( 25.0 * (PI/180.0) 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scale(2);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ellipse(50, 50, 40, 30);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grid5.pde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19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837"/>
          <a:stretch>
            <a:fillRect/>
          </a:stretch>
        </p:blipFill>
        <p:spPr bwMode="auto">
          <a:xfrm>
            <a:off x="2362200" y="1371600"/>
            <a:ext cx="4600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1800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762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Last In First Out (LIFO) Stack of Plates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18545" y="6324600"/>
            <a:ext cx="312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Transformation Matrix Stack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10400" y="3048000"/>
            <a:ext cx="3048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2819400"/>
            <a:ext cx="304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674674"/>
            <a:ext cx="1219200" cy="30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2514600"/>
            <a:ext cx="3048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979474"/>
            <a:ext cx="1143000" cy="30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5! = 5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4 </a:t>
            </a:r>
            <a:r>
              <a:rPr lang="en-US" dirty="0" smtClean="0">
                <a:sym typeface="Symbol"/>
              </a:rPr>
              <a:t> 3  2 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0714" y="1981200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4! = 4 </a:t>
            </a:r>
            <a:r>
              <a:rPr lang="en-US" dirty="0" smtClean="0">
                <a:sym typeface="Symbol"/>
              </a:rPr>
              <a:t> 3  2 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514600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5! = 5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4!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4384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3733800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N! = N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(N-1)!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219200" y="3352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472440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Factorial can be defined in terms of itself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914400" y="4343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132806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24400" y="1674674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4! = 4 </a:t>
            </a:r>
            <a:r>
              <a:rPr lang="en-US" dirty="0" smtClean="0">
                <a:sym typeface="Symbol"/>
              </a:rPr>
              <a:t> 3  2  1 = 24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5! = 5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4 </a:t>
            </a:r>
            <a:r>
              <a:rPr lang="en-US" dirty="0" smtClean="0">
                <a:sym typeface="Symbol"/>
              </a:rPr>
              <a:t> 3  2  1 = 120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/>
              <a:t>5! = 5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4!</a:t>
            </a:r>
          </a:p>
          <a:p>
            <a:pPr>
              <a:buNone/>
            </a:pPr>
            <a:r>
              <a:rPr lang="en-US" dirty="0" smtClean="0"/>
              <a:t>              4! = 4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3!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/>
              <a:t>                            3! = 3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2!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	        2! = 2 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685800"/>
            <a:ext cx="142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Factorial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Transformation Matrix Stack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292" y="1066800"/>
            <a:ext cx="8284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All transformations are matrix multiplications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Transformation matrices can be managed using the </a:t>
            </a:r>
            <a:r>
              <a:rPr lang="en-US" sz="2400" b="1" dirty="0" smtClean="0"/>
              <a:t>Matrix Stack.</a:t>
            </a:r>
            <a:r>
              <a:rPr lang="en-US" sz="2400" dirty="0" smtClean="0"/>
              <a:t> (Recall, a stack is LIFO)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All drawing commands are always multiplied by the current transformation matrix, which is the identity matrix by default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 transformation matrix can be temporarily pushed on to the Matrix Stack, and popped off when drawing is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7924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400" b="1" dirty="0" err="1" smtClean="0"/>
              <a:t>pushMatrix</a:t>
            </a:r>
            <a:r>
              <a:rPr lang="en-US" sz="2400" b="1" dirty="0" smtClean="0"/>
              <a:t>()</a:t>
            </a:r>
          </a:p>
          <a:p>
            <a:pPr marL="685800" lvl="1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Pushes a copy of the current transformation matrix onto the Matrix Stack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b="1" dirty="0" err="1" smtClean="0"/>
              <a:t>popMatrix</a:t>
            </a:r>
            <a:r>
              <a:rPr lang="en-US" sz="2400" b="1" dirty="0" smtClean="0"/>
              <a:t>()</a:t>
            </a:r>
          </a:p>
          <a:p>
            <a:pPr marL="685800" lvl="1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Pops the last pushed transformation matrix off the Matrix Stack and replaces the current matrix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resetMatrix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 marL="685800" lvl="1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Replaces the current transformation matrix with the identity matrix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applyMatrix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 marL="685800" lvl="1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Multiplies the current transformation matrix with a given custom matrix.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printMatrix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 marL="685800" lvl="1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Prints the current transformation matrix in effect.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translate(250, 250);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rotate(PI/8.0);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translate(250, 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2" y="1219200"/>
            <a:ext cx="5043488" cy="37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24894" y="6488668"/>
            <a:ext cx="14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relXform.pde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pushMatrix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translate(250, 250);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rotate(PI/8.0);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popMatrix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translate(250, 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grid();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ellipse(50, 50, 40, 30);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2971800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114800"/>
            <a:ext cx="2971800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2" y="1219200"/>
            <a:ext cx="5043488" cy="37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24894" y="6488668"/>
            <a:ext cx="14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relXform.pde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Some things to remember: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Transformations are cumulative.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transformations are cancelled each time draw() exits.</a:t>
            </a:r>
          </a:p>
          <a:p>
            <a:pPr lvl="1"/>
            <a:r>
              <a:rPr lang="en-US" dirty="0" smtClean="0"/>
              <a:t>They must be reset each time at the beginning of draw() before any drawing.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 angles are measured in radians</a:t>
            </a:r>
          </a:p>
          <a:p>
            <a:pPr marL="914400" lvl="1" indent="-514350"/>
            <a:r>
              <a:rPr lang="en-US" dirty="0" smtClean="0">
                <a:sym typeface="Symbol"/>
              </a:rPr>
              <a:t>radians =  (PI/180.0) * degrees</a:t>
            </a:r>
          </a:p>
          <a:p>
            <a:pPr marL="914400" lvl="1" indent="-514350"/>
            <a:r>
              <a:rPr lang="en-US" dirty="0" smtClean="0">
                <a:sym typeface="Symbol"/>
              </a:rPr>
              <a:t>radians()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Order matters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image is an array of colors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5772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8"/>
          <p:cNvGrpSpPr/>
          <p:nvPr/>
        </p:nvGrpSpPr>
        <p:grpSpPr>
          <a:xfrm>
            <a:off x="5181600" y="2209800"/>
            <a:ext cx="3048000" cy="3795664"/>
            <a:chOff x="5715000" y="2209800"/>
            <a:chExt cx="3048000" cy="3795664"/>
          </a:xfrm>
        </p:grpSpPr>
        <p:sp>
          <p:nvSpPr>
            <p:cNvPr id="5" name="Rectangle 4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98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99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100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101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102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103</a:t>
              </a:r>
              <a:endParaRPr lang="en-US" sz="1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198</a:t>
              </a:r>
              <a:endParaRPr lang="en-US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199</a:t>
              </a:r>
              <a:endParaRPr lang="en-US" sz="1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2390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390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8486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8486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459184" y="228600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59184" y="2633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200</a:t>
              </a:r>
              <a:endParaRPr lang="en-US" sz="1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201</a:t>
              </a:r>
              <a:endParaRPr lang="en-US" sz="1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77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202</a:t>
              </a:r>
              <a:endParaRPr lang="en-US" sz="1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203</a:t>
              </a:r>
              <a:endParaRPr lang="en-US" sz="1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01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298</a:t>
              </a:r>
              <a:endParaRPr lang="en-US" sz="1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82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299</a:t>
              </a:r>
              <a:endParaRPr lang="en-US" sz="1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459184" y="3014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715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300</a:t>
              </a:r>
              <a:endParaRPr lang="en-US" sz="1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6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301</a:t>
              </a:r>
              <a:endParaRPr lang="en-US" sz="1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302</a:t>
              </a:r>
              <a:endParaRPr lang="en-US" sz="1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58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303</a:t>
              </a:r>
              <a:endParaRPr lang="en-US" sz="1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01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398</a:t>
              </a:r>
              <a:endParaRPr lang="en-US" sz="1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82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399</a:t>
              </a:r>
              <a:endParaRPr lang="en-US" sz="10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459184" y="3395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715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400</a:t>
              </a:r>
              <a:endParaRPr lang="en-US" sz="1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96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401</a:t>
              </a:r>
              <a:endParaRPr lang="en-US" sz="10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77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402</a:t>
              </a:r>
              <a:endParaRPr lang="en-US" sz="1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58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403</a:t>
              </a:r>
              <a:endParaRPr lang="en-US" sz="1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01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498</a:t>
              </a:r>
              <a:endParaRPr lang="en-US" sz="1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82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499</a:t>
              </a:r>
              <a:endParaRPr lang="en-US" sz="1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459184" y="3776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715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500</a:t>
              </a:r>
              <a:endParaRPr lang="en-US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501</a:t>
              </a:r>
              <a:endParaRPr lang="en-US" sz="1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477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502</a:t>
              </a:r>
              <a:endParaRPr lang="en-US" sz="1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503</a:t>
              </a:r>
              <a:endParaRPr lang="en-US" sz="1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01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598</a:t>
              </a:r>
              <a:endParaRPr lang="en-US" sz="1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82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599</a:t>
              </a:r>
              <a:endParaRPr lang="en-US" sz="10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7459184" y="4157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715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600</a:t>
              </a:r>
              <a:endParaRPr lang="en-US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96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601</a:t>
              </a:r>
              <a:endParaRPr lang="en-US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7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602</a:t>
              </a:r>
              <a:endParaRPr lang="en-US" sz="10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8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603</a:t>
              </a:r>
              <a:endParaRPr lang="en-US" sz="10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001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698</a:t>
              </a:r>
              <a:endParaRPr lang="en-US" sz="10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382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699</a:t>
              </a:r>
              <a:endParaRPr lang="en-US" sz="10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459184" y="4538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715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700</a:t>
              </a:r>
              <a:endParaRPr lang="en-US" sz="10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96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701</a:t>
              </a:r>
              <a:endParaRPr lang="en-US" sz="1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7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702</a:t>
              </a:r>
              <a:endParaRPr lang="en-US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58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703</a:t>
              </a:r>
              <a:endParaRPr lang="en-US" sz="10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001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798</a:t>
              </a:r>
              <a:endParaRPr lang="en-US" sz="1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382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799</a:t>
              </a:r>
              <a:endParaRPr lang="en-US" sz="1000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7459184" y="4919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5715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800</a:t>
              </a:r>
              <a:endParaRPr lang="en-US" sz="1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801</a:t>
              </a:r>
              <a:endParaRPr lang="en-US" sz="1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77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802</a:t>
              </a:r>
              <a:endParaRPr lang="en-US" sz="1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58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803</a:t>
              </a:r>
              <a:endParaRPr lang="en-US" sz="10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001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898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382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899</a:t>
              </a:r>
              <a:endParaRPr lang="en-US" sz="10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7459184" y="5300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459184" y="5681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6200000">
              <a:off x="5638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>
              <a:off x="6019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>
              <a:off x="6400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>
              <a:off x="6781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>
              <a:off x="7162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7924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>
              <a:off x="8305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>
              <a:off x="8686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 rot="5400000">
              <a:off x="5819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4" name="Rectangle 153"/>
            <p:cNvSpPr/>
            <p:nvPr/>
          </p:nvSpPr>
          <p:spPr>
            <a:xfrm rot="5400000">
              <a:off x="6200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5" name="Rectangle 154"/>
            <p:cNvSpPr/>
            <p:nvPr/>
          </p:nvSpPr>
          <p:spPr>
            <a:xfrm rot="5400000">
              <a:off x="6581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6" name="Rectangle 155"/>
            <p:cNvSpPr/>
            <p:nvPr/>
          </p:nvSpPr>
          <p:spPr>
            <a:xfrm rot="5400000">
              <a:off x="6962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7" name="Rectangle 156"/>
            <p:cNvSpPr/>
            <p:nvPr/>
          </p:nvSpPr>
          <p:spPr>
            <a:xfrm rot="5400000">
              <a:off x="8105962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8" name="Rectangle 157"/>
            <p:cNvSpPr/>
            <p:nvPr/>
          </p:nvSpPr>
          <p:spPr>
            <a:xfrm rot="5400000">
              <a:off x="8486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mag.pde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609600" y="5943600"/>
            <a:ext cx="359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Pi</a:t>
            </a:r>
            <a:r>
              <a:rPr lang="en-US" sz="2800" dirty="0" smtClean="0"/>
              <a:t>x</a:t>
            </a:r>
            <a:r>
              <a:rPr lang="en-US" sz="2800" u="sng" dirty="0" smtClean="0"/>
              <a:t>el</a:t>
            </a:r>
            <a:r>
              <a:rPr lang="en-US" sz="2800" dirty="0" smtClean="0"/>
              <a:t>  :  </a:t>
            </a:r>
            <a:r>
              <a:rPr lang="en-US" sz="2800" u="sng" dirty="0" smtClean="0"/>
              <a:t>Pi</a:t>
            </a:r>
            <a:r>
              <a:rPr lang="en-US" sz="2800" dirty="0" smtClean="0"/>
              <a:t>cture </a:t>
            </a:r>
            <a:r>
              <a:rPr lang="en-US" sz="2800" u="sng" dirty="0" smtClean="0"/>
              <a:t>El</a:t>
            </a:r>
            <a:r>
              <a:rPr lang="en-US" sz="2800" dirty="0" smtClean="0"/>
              <a:t>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05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/>
              <a:t>Color</a:t>
            </a:r>
            <a:endParaRPr lang="en-US" dirty="0" smtClean="0"/>
          </a:p>
          <a:p>
            <a:r>
              <a:rPr lang="en-US" dirty="0" smtClean="0"/>
              <a:t>A triple of bytes [0, 255]</a:t>
            </a:r>
          </a:p>
          <a:p>
            <a:pPr lvl="1"/>
            <a:r>
              <a:rPr lang="en-US" dirty="0" smtClean="0"/>
              <a:t>RGB or HSB</a:t>
            </a:r>
          </a:p>
          <a:p>
            <a:r>
              <a:rPr lang="en-US" dirty="0" smtClean="0"/>
              <a:t>Transparency (alpha)</a:t>
            </a:r>
          </a:p>
          <a:p>
            <a:pPr lvl="1"/>
            <a:r>
              <a:rPr lang="en-US" dirty="0" smtClean="0"/>
              <a:t>How to blend a new pixel color with an existing pixel color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772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248400"/>
            <a:ext cx="101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rgba.pde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Accessing the pixels of a sketch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loadPixels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Loads the color data out of the sketch window into a 1D array of colors named pixels[]</a:t>
            </a:r>
          </a:p>
          <a:p>
            <a:pPr lvl="1"/>
            <a:r>
              <a:rPr lang="en-US" dirty="0" smtClean="0"/>
              <a:t>The pixels[] array can be modified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updatePixels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Copies the color data from the pixels[] array back to the sketch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381000" y="666214"/>
            <a:ext cx="487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3200" dirty="0" smtClean="0"/>
              <a:t>A 100-pixel wide image</a:t>
            </a:r>
            <a:endParaRPr lang="en-US" sz="2800" dirty="0" smtClean="0"/>
          </a:p>
          <a:p>
            <a:pPr marL="236538" indent="-236538">
              <a:buFont typeface="Arial" pitchFamily="34" charset="0"/>
              <a:buChar char="•"/>
            </a:pPr>
            <a:endParaRPr lang="en-US" sz="28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First pixel at index 0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Right-most pixel in first row at index 99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First pixel of second row at index 100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33400" y="4724400"/>
            <a:ext cx="550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pixels[] array is one-dimensional</a:t>
            </a:r>
            <a:endParaRPr lang="en-US" sz="2800" dirty="0"/>
          </a:p>
        </p:txBody>
      </p:sp>
      <p:sp>
        <p:nvSpPr>
          <p:cNvPr id="136" name="Rectangle 135"/>
          <p:cNvSpPr/>
          <p:nvPr/>
        </p:nvSpPr>
        <p:spPr>
          <a:xfrm>
            <a:off x="609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137" name="Rectangle 136"/>
          <p:cNvSpPr/>
          <p:nvPr/>
        </p:nvSpPr>
        <p:spPr>
          <a:xfrm>
            <a:off x="990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8" name="Rectangle 137"/>
          <p:cNvSpPr/>
          <p:nvPr/>
        </p:nvSpPr>
        <p:spPr>
          <a:xfrm>
            <a:off x="1371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9" name="Rectangle 138"/>
          <p:cNvSpPr/>
          <p:nvPr/>
        </p:nvSpPr>
        <p:spPr>
          <a:xfrm>
            <a:off x="1752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40" name="Rectangle 139"/>
          <p:cNvSpPr/>
          <p:nvPr/>
        </p:nvSpPr>
        <p:spPr>
          <a:xfrm>
            <a:off x="2895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98</a:t>
            </a:r>
            <a:endParaRPr lang="en-US" sz="1000" dirty="0"/>
          </a:p>
        </p:txBody>
      </p:sp>
      <p:sp>
        <p:nvSpPr>
          <p:cNvPr id="141" name="Rectangle 140"/>
          <p:cNvSpPr/>
          <p:nvPr/>
        </p:nvSpPr>
        <p:spPr>
          <a:xfrm>
            <a:off x="3276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99</a:t>
            </a:r>
            <a:endParaRPr lang="en-US" sz="1000" dirty="0"/>
          </a:p>
        </p:txBody>
      </p:sp>
      <p:sp>
        <p:nvSpPr>
          <p:cNvPr id="142" name="Rectangle 141"/>
          <p:cNvSpPr/>
          <p:nvPr/>
        </p:nvSpPr>
        <p:spPr>
          <a:xfrm>
            <a:off x="3657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43" name="Rectangle 142"/>
          <p:cNvSpPr/>
          <p:nvPr/>
        </p:nvSpPr>
        <p:spPr>
          <a:xfrm>
            <a:off x="4038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101</a:t>
            </a:r>
            <a:endParaRPr lang="en-US" sz="1000" dirty="0"/>
          </a:p>
        </p:txBody>
      </p:sp>
      <p:sp>
        <p:nvSpPr>
          <p:cNvPr id="144" name="Rectangle 143"/>
          <p:cNvSpPr/>
          <p:nvPr/>
        </p:nvSpPr>
        <p:spPr>
          <a:xfrm>
            <a:off x="4419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102</a:t>
            </a:r>
            <a:endParaRPr lang="en-US" sz="1000" dirty="0"/>
          </a:p>
        </p:txBody>
      </p:sp>
      <p:sp>
        <p:nvSpPr>
          <p:cNvPr id="145" name="Rectangle 144"/>
          <p:cNvSpPr/>
          <p:nvPr/>
        </p:nvSpPr>
        <p:spPr>
          <a:xfrm>
            <a:off x="4800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103</a:t>
            </a:r>
            <a:endParaRPr lang="en-US" sz="1000" dirty="0"/>
          </a:p>
        </p:txBody>
      </p:sp>
      <p:sp>
        <p:nvSpPr>
          <p:cNvPr id="146" name="Rectangle 145"/>
          <p:cNvSpPr/>
          <p:nvPr/>
        </p:nvSpPr>
        <p:spPr>
          <a:xfrm>
            <a:off x="5943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198</a:t>
            </a:r>
            <a:endParaRPr lang="en-US" sz="10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199</a:t>
            </a:r>
            <a:endParaRPr lang="en-US" sz="1000" dirty="0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2133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181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181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7432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7912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791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2353784" y="556260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sp>
        <p:nvSpPr>
          <p:cNvPr id="155" name="Rectangle 154"/>
          <p:cNvSpPr/>
          <p:nvPr/>
        </p:nvSpPr>
        <p:spPr>
          <a:xfrm>
            <a:off x="5401784" y="552959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sp>
        <p:nvSpPr>
          <p:cNvPr id="156" name="Rectangle 155"/>
          <p:cNvSpPr/>
          <p:nvPr/>
        </p:nvSpPr>
        <p:spPr>
          <a:xfrm>
            <a:off x="6705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200</a:t>
            </a:r>
            <a:endParaRPr lang="en-US" sz="1000" dirty="0"/>
          </a:p>
        </p:txBody>
      </p:sp>
      <p:sp>
        <p:nvSpPr>
          <p:cNvPr id="157" name="Rectangle 156"/>
          <p:cNvSpPr/>
          <p:nvPr/>
        </p:nvSpPr>
        <p:spPr>
          <a:xfrm>
            <a:off x="7086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r>
              <a:rPr lang="en-US" sz="1000" dirty="0" smtClean="0"/>
              <a:t>01</a:t>
            </a:r>
            <a:endParaRPr lang="en-US" sz="1000" dirty="0"/>
          </a:p>
        </p:txBody>
      </p:sp>
      <p:sp>
        <p:nvSpPr>
          <p:cNvPr id="158" name="Rectangle 157"/>
          <p:cNvSpPr/>
          <p:nvPr/>
        </p:nvSpPr>
        <p:spPr>
          <a:xfrm>
            <a:off x="7467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r>
              <a:rPr lang="en-US" sz="1000" dirty="0" smtClean="0"/>
              <a:t>02</a:t>
            </a:r>
            <a:endParaRPr lang="en-US" sz="1000" dirty="0"/>
          </a:p>
        </p:txBody>
      </p:sp>
      <p:sp>
        <p:nvSpPr>
          <p:cNvPr id="159" name="Rectangle 158"/>
          <p:cNvSpPr/>
          <p:nvPr/>
        </p:nvSpPr>
        <p:spPr>
          <a:xfrm>
            <a:off x="7848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r>
              <a:rPr lang="en-US" sz="1000" smtClean="0"/>
              <a:t>03</a:t>
            </a:r>
            <a:endParaRPr lang="en-US" sz="1000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181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791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8449784" y="552959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133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743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8229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7"/>
          <p:cNvGrpSpPr/>
          <p:nvPr/>
        </p:nvGrpSpPr>
        <p:grpSpPr>
          <a:xfrm>
            <a:off x="5410200" y="609600"/>
            <a:ext cx="3048000" cy="3795664"/>
            <a:chOff x="5715000" y="2209800"/>
            <a:chExt cx="3048000" cy="3795664"/>
          </a:xfrm>
        </p:grpSpPr>
        <p:sp>
          <p:nvSpPr>
            <p:cNvPr id="169" name="Rectangle 168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858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001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98</a:t>
              </a:r>
              <a:endParaRPr lang="en-US" sz="1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382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99</a:t>
              </a:r>
              <a:endParaRPr lang="en-US" sz="10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715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100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96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101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477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102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858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103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01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198</a:t>
              </a:r>
              <a:endParaRPr lang="en-US" sz="10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382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199</a:t>
              </a:r>
              <a:endParaRPr lang="en-US" sz="1000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72390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2390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8486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8486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7459184" y="228600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459184" y="2633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15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200</a:t>
              </a:r>
              <a:endParaRPr lang="en-US" sz="1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96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201</a:t>
              </a:r>
              <a:endParaRPr lang="en-US" sz="10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477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202</a:t>
              </a:r>
              <a:endParaRPr lang="en-US" sz="10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858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203</a:t>
              </a:r>
              <a:endParaRPr lang="en-US" sz="10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001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298</a:t>
              </a:r>
              <a:endParaRPr lang="en-US" sz="10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8382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299</a:t>
              </a:r>
              <a:endParaRPr lang="en-US" sz="1000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/>
            <p:nvPr/>
          </p:nvSpPr>
          <p:spPr>
            <a:xfrm>
              <a:off x="7459184" y="3014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5715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300</a:t>
              </a:r>
              <a:endParaRPr lang="en-US" sz="10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096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301</a:t>
              </a:r>
              <a:endParaRPr lang="en-US" sz="10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477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302</a:t>
              </a:r>
              <a:endParaRPr lang="en-US" sz="10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858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303</a:t>
              </a:r>
              <a:endParaRPr lang="en-US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01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398</a:t>
              </a:r>
              <a:endParaRPr lang="en-US" sz="10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382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399</a:t>
              </a:r>
              <a:endParaRPr lang="en-US" sz="1000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12"/>
            <p:cNvSpPr/>
            <p:nvPr/>
          </p:nvSpPr>
          <p:spPr>
            <a:xfrm>
              <a:off x="7459184" y="3395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5715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400</a:t>
              </a:r>
              <a:endParaRPr lang="en-US" sz="10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096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401</a:t>
              </a:r>
              <a:endParaRPr lang="en-US" sz="10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77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402</a:t>
              </a:r>
              <a:endParaRPr lang="en-US" sz="10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58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403</a:t>
              </a:r>
              <a:endParaRPr lang="en-US" sz="10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8001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498</a:t>
              </a:r>
              <a:endParaRPr lang="en-US" sz="10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8382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499</a:t>
              </a:r>
              <a:endParaRPr lang="en-US" sz="1000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/>
            <p:cNvSpPr/>
            <p:nvPr/>
          </p:nvSpPr>
          <p:spPr>
            <a:xfrm>
              <a:off x="7459184" y="3776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5715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500</a:t>
              </a:r>
              <a:endParaRPr lang="en-US" sz="10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096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501</a:t>
              </a:r>
              <a:endParaRPr lang="en-US" sz="10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77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502</a:t>
              </a:r>
              <a:endParaRPr lang="en-US" sz="10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858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503</a:t>
              </a:r>
              <a:endParaRPr lang="en-US" sz="10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001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598</a:t>
              </a:r>
              <a:endParaRPr lang="en-US" sz="10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382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599</a:t>
              </a:r>
              <a:endParaRPr lang="en-US" sz="1000" dirty="0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7459184" y="4157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5715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600</a:t>
              </a:r>
              <a:endParaRPr lang="en-US" sz="10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096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601</a:t>
              </a:r>
              <a:endParaRPr lang="en-US" sz="10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477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602</a:t>
              </a:r>
              <a:endParaRPr lang="en-US" sz="10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858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603</a:t>
              </a:r>
              <a:endParaRPr lang="en-US" sz="10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8001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698</a:t>
              </a:r>
              <a:endParaRPr lang="en-US" sz="10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382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699</a:t>
              </a:r>
              <a:endParaRPr lang="en-US" sz="1000" dirty="0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7459184" y="4538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53" name="Straight Connector 252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/>
            <p:cNvSpPr/>
            <p:nvPr/>
          </p:nvSpPr>
          <p:spPr>
            <a:xfrm>
              <a:off x="5715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700</a:t>
              </a:r>
              <a:endParaRPr lang="en-US" sz="10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096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701</a:t>
              </a:r>
              <a:endParaRPr lang="en-US" sz="10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477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702</a:t>
              </a:r>
              <a:endParaRPr lang="en-US" sz="10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858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703</a:t>
              </a:r>
              <a:endParaRPr lang="en-US" sz="10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8001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798</a:t>
              </a:r>
              <a:endParaRPr lang="en-US" sz="10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8382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799</a:t>
              </a:r>
              <a:endParaRPr lang="en-US" sz="1000" dirty="0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/>
            <p:cNvSpPr/>
            <p:nvPr/>
          </p:nvSpPr>
          <p:spPr>
            <a:xfrm>
              <a:off x="7459184" y="4919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>
              <a:off x="5715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800</a:t>
              </a:r>
              <a:endParaRPr lang="en-US" sz="10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801</a:t>
              </a:r>
              <a:endParaRPr lang="en-US" sz="10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477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802</a:t>
              </a:r>
              <a:endParaRPr lang="en-US" sz="100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858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803</a:t>
              </a:r>
              <a:endParaRPr lang="en-US" sz="1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001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898</a:t>
              </a:r>
              <a:endParaRPr lang="en-US" sz="10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8382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899</a:t>
              </a:r>
              <a:endParaRPr lang="en-US" sz="1000" dirty="0"/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Rectangle 280"/>
            <p:cNvSpPr/>
            <p:nvPr/>
          </p:nvSpPr>
          <p:spPr>
            <a:xfrm>
              <a:off x="7459184" y="5300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ctangle 285"/>
            <p:cNvSpPr/>
            <p:nvPr/>
          </p:nvSpPr>
          <p:spPr>
            <a:xfrm>
              <a:off x="7459184" y="5681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87" name="Straight Connector 286"/>
            <p:cNvCxnSpPr/>
            <p:nvPr/>
          </p:nvCxnSpPr>
          <p:spPr>
            <a:xfrm rot="16200000">
              <a:off x="5638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6200000">
              <a:off x="6019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>
              <a:off x="6400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>
              <a:off x="6781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16200000">
              <a:off x="7162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>
              <a:off x="7924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6200000">
              <a:off x="8305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6200000">
              <a:off x="8686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Rectangle 294"/>
            <p:cNvSpPr/>
            <p:nvPr/>
          </p:nvSpPr>
          <p:spPr>
            <a:xfrm rot="5400000">
              <a:off x="5819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6" name="Rectangle 295"/>
            <p:cNvSpPr/>
            <p:nvPr/>
          </p:nvSpPr>
          <p:spPr>
            <a:xfrm rot="5400000">
              <a:off x="6200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7" name="Rectangle 296"/>
            <p:cNvSpPr/>
            <p:nvPr/>
          </p:nvSpPr>
          <p:spPr>
            <a:xfrm rot="5400000">
              <a:off x="6581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8" name="Rectangle 297"/>
            <p:cNvSpPr/>
            <p:nvPr/>
          </p:nvSpPr>
          <p:spPr>
            <a:xfrm rot="5400000">
              <a:off x="6962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9" name="Rectangle 298"/>
            <p:cNvSpPr/>
            <p:nvPr/>
          </p:nvSpPr>
          <p:spPr>
            <a:xfrm rot="5400000">
              <a:off x="8105962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300" name="Rectangle 299"/>
            <p:cNvSpPr/>
            <p:nvPr/>
          </p:nvSpPr>
          <p:spPr>
            <a:xfrm rot="5400000">
              <a:off x="8486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746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whiteNoise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size(400, 300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float b;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// Load colors into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pixels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array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// Fill pixel array with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random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grayscale value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i=0;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pixels.length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i++)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b = random(0, 255);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pixels[i] = color(b);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// Update the sketch with pixel data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updatePixels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00800"/>
            <a:ext cx="242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colorNoise.pde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52400"/>
            <a:ext cx="3867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13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Accessing Pixels as a 2D Array</a:t>
            </a:r>
          </a:p>
          <a:p>
            <a:r>
              <a:rPr lang="en-US" dirty="0" smtClean="0"/>
              <a:t>Pixels can be accessed as a 2D array using the following formula:</a:t>
            </a:r>
          </a:p>
          <a:p>
            <a:pPr lvl="3"/>
            <a:endParaRPr lang="en-US" dirty="0" smtClean="0"/>
          </a:p>
          <a:p>
            <a:pPr lvl="1">
              <a:buNone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*width +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7620000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drawPixels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size(400, 400);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background(0);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true)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Load colors into the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pixels array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Compute pixel location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from mouse coordinates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*width +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Set pixel color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pixels[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 = color(255);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// Update the sketch with pixel data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updatePixels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867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48307" y="6488668"/>
            <a:ext cx="15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drawPixels.pde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Constructors</a:t>
            </a:r>
          </a:p>
          <a:p>
            <a:pPr lvl="2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lst1 = new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2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lst2 = new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initialSize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/>
              <a:t>Methods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size()				// Returns the num of items held.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add(Object o)			// Appends o to end.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Object o)		// Inserts o at pos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remove(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		        // Removes item at pos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			// Gets items 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 No removal.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Object o)		// Replaces item 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with o.</a:t>
            </a:r>
          </a:p>
          <a:p>
            <a:pPr lvl="2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clear()				// Removes all items.</a:t>
            </a:r>
          </a:p>
          <a:p>
            <a:pPr lvl="2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			// true if empty.</a:t>
            </a:r>
          </a:p>
          <a:p>
            <a:pPr lvl="2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toArray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                      // returns an array that contains </a:t>
            </a:r>
          </a:p>
          <a:p>
            <a:pPr lvl="2"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                         //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contents of the list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When removing from an </a:t>
            </a:r>
            <a:r>
              <a:rPr lang="en-US" dirty="0" err="1" smtClean="0"/>
              <a:t>ArrayList</a:t>
            </a:r>
            <a:r>
              <a:rPr lang="en-US" dirty="0" smtClean="0"/>
              <a:t>, loop back to front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does the following program print?  Justify your answer if you’re not certain.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 = op(5,3);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n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op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divisor) {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divisor)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v = op(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 divisor, divisor);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return v;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Which built-in mathematical operator does the op() function simulate?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5800" y="157402"/>
            <a:ext cx="7772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Add the necessary transformations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draw()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to render the rectangle at the center of the sketch, twice its size, and rotated by 45 degrees (PI/4 radians).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setup() {</a:t>
            </a:r>
            <a:endParaRPr lang="en-US" sz="2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size(400, 400);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rectMode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(CENTER);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draw() 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// Add transformations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rect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( 0, 0, 50, 50);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Courier New" pitchFamily="49" charset="0"/>
              </a:rPr>
              <a:t>Add the necessary code within the nested for-loops to color all pixels on the diagonal white,  and </a:t>
            </a:r>
            <a:r>
              <a:rPr lang="en-US" sz="2000" b="1" smtClean="0">
                <a:cs typeface="Courier New" pitchFamily="49" charset="0"/>
              </a:rPr>
              <a:t>the others </a:t>
            </a:r>
            <a:r>
              <a:rPr lang="en-US" sz="2000" b="1" dirty="0" smtClean="0">
                <a:cs typeface="Courier New" pitchFamily="49" charset="0"/>
              </a:rPr>
              <a:t>black.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size(100,100);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&lt;height;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x=0; x&lt;width;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	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// Add code here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}  // Closing brace for the x-loop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 // Closing brace for the y-loop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updatePixels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837"/>
          <a:stretch>
            <a:fillRect/>
          </a:stretch>
        </p:blipFill>
        <p:spPr bwMode="auto">
          <a:xfrm>
            <a:off x="2362200" y="1371600"/>
            <a:ext cx="4600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1800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762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Last In First Out (LIFO) Stack of Plates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6374" y="6324600"/>
            <a:ext cx="117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Call Stack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95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Compute factorial of a number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Recursive implementation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mousePressed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 = factorial(10);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factorial(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if(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1;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fim1 = factorial(i-1);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*fim1;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066800"/>
          <a:ext cx="4648200" cy="3771900"/>
        </p:xfrm>
        <a:graphic>
          <a:graphicData uri="http://schemas.openxmlformats.org/drawingml/2006/table">
            <a:tbl>
              <a:tblPr/>
              <a:tblGrid>
                <a:gridCol w="1752600"/>
                <a:gridCol w="715630"/>
                <a:gridCol w="1157367"/>
                <a:gridCol w="10226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fim1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factorial(0)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7086602" y="4343400"/>
            <a:ext cx="7619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390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1371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2434</Words>
  <Application>Microsoft Macintosh PowerPoint</Application>
  <PresentationFormat>On-screen Show (4:3)</PresentationFormat>
  <Paragraphs>900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Exam 2 Review  Recursion, Transformations, Image Processing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ArrayList</vt:lpstr>
      <vt:lpstr>Slide 43</vt:lpstr>
      <vt:lpstr>Slide 44</vt:lpstr>
      <vt:lpstr>Slide 45</vt:lpstr>
    </vt:vector>
  </TitlesOfParts>
  <Company>Bristol-Myers Squibb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Russo, Mark</dc:creator>
  <cp:lastModifiedBy>dxu</cp:lastModifiedBy>
  <cp:revision>178</cp:revision>
  <dcterms:created xsi:type="dcterms:W3CDTF">2011-11-30T03:30:13Z</dcterms:created>
  <dcterms:modified xsi:type="dcterms:W3CDTF">2012-04-24T22:28:34Z</dcterms:modified>
</cp:coreProperties>
</file>